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1" r:id="rId3"/>
    <p:sldId id="298" r:id="rId4"/>
    <p:sldId id="295" r:id="rId5"/>
    <p:sldId id="293" r:id="rId6"/>
    <p:sldId id="276" r:id="rId7"/>
    <p:sldId id="261" r:id="rId8"/>
    <p:sldId id="259" r:id="rId9"/>
    <p:sldId id="292" r:id="rId10"/>
    <p:sldId id="300" r:id="rId11"/>
    <p:sldId id="304" r:id="rId12"/>
    <p:sldId id="305" r:id="rId13"/>
    <p:sldId id="306" r:id="rId14"/>
    <p:sldId id="307" r:id="rId15"/>
    <p:sldId id="308" r:id="rId16"/>
    <p:sldId id="309" r:id="rId17"/>
    <p:sldId id="310" r:id="rId18"/>
    <p:sldId id="311" r:id="rId19"/>
    <p:sldId id="312" r:id="rId20"/>
    <p:sldId id="313" r:id="rId21"/>
    <p:sldId id="314" r:id="rId22"/>
    <p:sldId id="299" r:id="rId23"/>
    <p:sldId id="315" r:id="rId24"/>
    <p:sldId id="316" r:id="rId25"/>
    <p:sldId id="317" r:id="rId26"/>
    <p:sldId id="318" r:id="rId27"/>
    <p:sldId id="319" r:id="rId28"/>
    <p:sldId id="301" r:id="rId29"/>
    <p:sldId id="321" r:id="rId30"/>
    <p:sldId id="322" r:id="rId31"/>
    <p:sldId id="329" r:id="rId32"/>
    <p:sldId id="324" r:id="rId33"/>
    <p:sldId id="330" r:id="rId34"/>
    <p:sldId id="325" r:id="rId35"/>
    <p:sldId id="328" r:id="rId36"/>
    <p:sldId id="327"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AC7AAC-653E-9E46-B28D-C722E3B3626A}">
          <p14:sldIdLst>
            <p14:sldId id="256"/>
            <p14:sldId id="291"/>
            <p14:sldId id="298"/>
            <p14:sldId id="295"/>
            <p14:sldId id="293"/>
            <p14:sldId id="276"/>
            <p14:sldId id="261"/>
            <p14:sldId id="259"/>
            <p14:sldId id="292"/>
          </p14:sldIdLst>
        </p14:section>
        <p14:section name="Details" id="{F2F1EDE0-D829-894D-AE35-5218F8BF995C}">
          <p14:sldIdLst>
            <p14:sldId id="300"/>
            <p14:sldId id="304"/>
            <p14:sldId id="305"/>
            <p14:sldId id="306"/>
            <p14:sldId id="307"/>
            <p14:sldId id="308"/>
            <p14:sldId id="309"/>
            <p14:sldId id="310"/>
            <p14:sldId id="311"/>
            <p14:sldId id="312"/>
            <p14:sldId id="313"/>
            <p14:sldId id="314"/>
          </p14:sldIdLst>
        </p14:section>
        <p14:section name="How it works" id="{2999EDB3-E9B1-C64D-BDD4-AA9040E83AA6}">
          <p14:sldIdLst>
            <p14:sldId id="299"/>
            <p14:sldId id="315"/>
            <p14:sldId id="316"/>
            <p14:sldId id="317"/>
            <p14:sldId id="318"/>
            <p14:sldId id="319"/>
          </p14:sldIdLst>
        </p14:section>
        <p14:section name="Financials" id="{2E249A65-F9DD-D545-A66D-6A07D2A71A3E}">
          <p14:sldIdLst>
            <p14:sldId id="301"/>
            <p14:sldId id="321"/>
            <p14:sldId id="322"/>
            <p14:sldId id="329"/>
            <p14:sldId id="324"/>
            <p14:sldId id="330"/>
            <p14:sldId id="325"/>
            <p14:sldId id="328"/>
            <p14:sldId id="327"/>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B2D4"/>
    <a:srgbClr val="E1A767"/>
    <a:srgbClr val="AC8BC0"/>
    <a:srgbClr val="7FA5AD"/>
    <a:srgbClr val="AEC98F"/>
    <a:srgbClr val="1F557B"/>
    <a:srgbClr val="879BA7"/>
    <a:srgbClr val="B3C5D1"/>
    <a:srgbClr val="B73939"/>
    <a:srgbClr val="9FA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59"/>
    <p:restoredTop sz="86456"/>
  </p:normalViewPr>
  <p:slideViewPr>
    <p:cSldViewPr snapToGrid="0" snapToObjects="1">
      <p:cViewPr varScale="1">
        <p:scale>
          <a:sx n="144" d="100"/>
          <a:sy n="144" d="100"/>
        </p:scale>
        <p:origin x="208" y="3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gharriso/Dropbox%20(Personal)/SouthbankSoftware/Budgets/BurnProjectionVC.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bg1">
                    <a:alpha val="80000"/>
                  </a:schemeClr>
                </a:solidFill>
                <a:latin typeface="+mn-lt"/>
                <a:ea typeface="+mn-ea"/>
                <a:cs typeface="+mn-cs"/>
              </a:defRPr>
            </a:pPr>
            <a:r>
              <a:rPr lang="en-US" sz="1000" i="1" dirty="0">
                <a:solidFill>
                  <a:schemeClr val="bg1">
                    <a:alpha val="80000"/>
                  </a:schemeClr>
                </a:solidFill>
                <a:latin typeface="Roboto" charset="0"/>
                <a:ea typeface="Roboto" charset="0"/>
                <a:cs typeface="Roboto" charset="0"/>
              </a:rPr>
              <a:t>10 year cost</a:t>
            </a:r>
          </a:p>
        </c:rich>
      </c:tx>
      <c:layout>
        <c:manualLayout>
          <c:xMode val="edge"/>
          <c:yMode val="edge"/>
          <c:x val="0.50228724383577195"/>
          <c:y val="2.2805017103762801E-2"/>
        </c:manualLayout>
      </c:layout>
      <c:overlay val="0"/>
      <c:spPr>
        <a:noFill/>
        <a:ln>
          <a:noFill/>
        </a:ln>
        <a:effectLst/>
      </c:spPr>
      <c:txPr>
        <a:bodyPr rot="0" spcFirstLastPara="1" vertOverflow="ellipsis" vert="horz" wrap="square" anchor="ctr" anchorCtr="1"/>
        <a:lstStyle/>
        <a:p>
          <a:pPr>
            <a:defRPr sz="1320" b="0" i="0" u="none" strike="noStrike" kern="1200" spc="0" baseline="0">
              <a:solidFill>
                <a:schemeClr val="bg1">
                  <a:alpha val="80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Sheet1!$A$10</c:f>
              <c:strCache>
                <c:ptCount val="1"/>
                <c:pt idx="0">
                  <c:v>10 year cost</c:v>
                </c:pt>
              </c:strCache>
            </c:strRef>
          </c:tx>
          <c:spPr>
            <a:solidFill>
              <a:srgbClr val="00B0F0"/>
            </a:solidFill>
            <a:ln>
              <a:noFill/>
            </a:ln>
            <a:effectLst/>
          </c:spPr>
          <c:invertIfNegative val="0"/>
          <c:dPt>
            <c:idx val="0"/>
            <c:invertIfNegative val="0"/>
            <c:bubble3D val="0"/>
            <c:spPr>
              <a:solidFill>
                <a:srgbClr val="35B2D3"/>
              </a:solidFill>
              <a:ln>
                <a:noFill/>
              </a:ln>
              <a:effectLst/>
            </c:spPr>
            <c:extLst>
              <c:ext xmlns:c16="http://schemas.microsoft.com/office/drawing/2014/chart" uri="{C3380CC4-5D6E-409C-BE32-E72D297353CC}">
                <c16:uniqueId val="{00000001-1338-C845-A3C2-D7F32A1F63EA}"/>
              </c:ext>
            </c:extLst>
          </c:dPt>
          <c:dPt>
            <c:idx val="1"/>
            <c:invertIfNegative val="0"/>
            <c:bubble3D val="0"/>
            <c:spPr>
              <a:solidFill>
                <a:srgbClr val="35B2D3"/>
              </a:solidFill>
              <a:ln>
                <a:noFill/>
              </a:ln>
              <a:effectLst/>
            </c:spPr>
            <c:extLst>
              <c:ext xmlns:c16="http://schemas.microsoft.com/office/drawing/2014/chart" uri="{C3380CC4-5D6E-409C-BE32-E72D297353CC}">
                <c16:uniqueId val="{00000003-1338-C845-A3C2-D7F32A1F63EA}"/>
              </c:ext>
            </c:extLst>
          </c:dPt>
          <c:cat>
            <c:strRef>
              <c:f>Sheet1!$B$9:$C$9</c:f>
              <c:strCache>
                <c:ptCount val="2"/>
                <c:pt idx="0">
                  <c:v>Etherum Blockchain</c:v>
                </c:pt>
                <c:pt idx="1">
                  <c:v>MongoDB cloud</c:v>
                </c:pt>
              </c:strCache>
            </c:strRef>
          </c:cat>
          <c:val>
            <c:numRef>
              <c:f>Sheet1!$B$10:$C$10</c:f>
              <c:numCache>
                <c:formatCode>"$"#,##0</c:formatCode>
                <c:ptCount val="2"/>
                <c:pt idx="0">
                  <c:v>17408000</c:v>
                </c:pt>
                <c:pt idx="1">
                  <c:v>94176.000000000015</c:v>
                </c:pt>
              </c:numCache>
            </c:numRef>
          </c:val>
          <c:extLst>
            <c:ext xmlns:c16="http://schemas.microsoft.com/office/drawing/2014/chart" uri="{C3380CC4-5D6E-409C-BE32-E72D297353CC}">
              <c16:uniqueId val="{00000004-1338-C845-A3C2-D7F32A1F63EA}"/>
            </c:ext>
          </c:extLst>
        </c:ser>
        <c:dLbls>
          <c:showLegendKey val="0"/>
          <c:showVal val="0"/>
          <c:showCatName val="0"/>
          <c:showSerName val="0"/>
          <c:showPercent val="0"/>
          <c:showBubbleSize val="0"/>
        </c:dLbls>
        <c:gapWidth val="300"/>
        <c:overlap val="56"/>
        <c:axId val="818629456"/>
        <c:axId val="818631776"/>
      </c:barChart>
      <c:catAx>
        <c:axId val="818629456"/>
        <c:scaling>
          <c:orientation val="minMax"/>
        </c:scaling>
        <c:delete val="0"/>
        <c:axPos val="l"/>
        <c:numFmt formatCode="General" sourceLinked="1"/>
        <c:majorTickMark val="none"/>
        <c:minorTickMark val="none"/>
        <c:tickLblPos val="nextTo"/>
        <c:spPr>
          <a:noFill/>
          <a:ln w="9525" cap="flat" cmpd="sng" algn="ctr">
            <a:solidFill>
              <a:schemeClr val="bg1">
                <a:alpha val="80000"/>
              </a:schemeClr>
            </a:solidFill>
            <a:round/>
          </a:ln>
          <a:effectLst/>
        </c:spPr>
        <c:txPr>
          <a:bodyPr rot="-60000000" spcFirstLastPara="1" vertOverflow="ellipsis" vert="horz" wrap="square" anchor="ctr" anchorCtr="1"/>
          <a:lstStyle/>
          <a:p>
            <a:pPr>
              <a:defRPr sz="1000" b="0" i="1" u="none" strike="noStrike" kern="1200" baseline="0">
                <a:solidFill>
                  <a:schemeClr val="bg1">
                    <a:alpha val="80000"/>
                  </a:schemeClr>
                </a:solidFill>
                <a:latin typeface="Roboto" charset="0"/>
                <a:ea typeface="Roboto" charset="0"/>
                <a:cs typeface="Roboto" charset="0"/>
              </a:defRPr>
            </a:pPr>
            <a:endParaRPr lang="en-US"/>
          </a:p>
        </c:txPr>
        <c:crossAx val="818631776"/>
        <c:crosses val="autoZero"/>
        <c:auto val="1"/>
        <c:lblAlgn val="ctr"/>
        <c:lblOffset val="100"/>
        <c:noMultiLvlLbl val="0"/>
      </c:catAx>
      <c:valAx>
        <c:axId val="818631776"/>
        <c:scaling>
          <c:orientation val="minMax"/>
        </c:scaling>
        <c:delete val="0"/>
        <c:axPos val="b"/>
        <c:majorGridlines>
          <c:spPr>
            <a:ln w="9525" cap="flat" cmpd="sng" algn="ctr">
              <a:solidFill>
                <a:schemeClr val="bg1">
                  <a:alpha val="80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bg1">
                        <a:alpha val="80000"/>
                      </a:schemeClr>
                    </a:solidFill>
                    <a:latin typeface="+mn-lt"/>
                    <a:ea typeface="+mn-ea"/>
                    <a:cs typeface="+mn-cs"/>
                  </a:defRPr>
                </a:pPr>
                <a:r>
                  <a:rPr lang="en-US" sz="1000" b="1" dirty="0">
                    <a:solidFill>
                      <a:schemeClr val="bg1">
                        <a:alpha val="80000"/>
                      </a:schemeClr>
                    </a:solidFill>
                    <a:latin typeface="Roboto" charset="0"/>
                    <a:ea typeface="Roboto" charset="0"/>
                    <a:cs typeface="Roboto" charset="0"/>
                  </a:rPr>
                  <a:t>$USD/GB over 10 years </a:t>
                </a:r>
              </a:p>
            </c:rich>
          </c:tx>
          <c:layout>
            <c:manualLayout>
              <c:xMode val="edge"/>
              <c:yMode val="edge"/>
              <c:x val="0.455850447262661"/>
              <c:y val="0.9560148232611169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alpha val="80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000" b="0" i="1" u="none" strike="noStrike" kern="1200" baseline="0">
                <a:solidFill>
                  <a:schemeClr val="bg1">
                    <a:alpha val="80000"/>
                  </a:schemeClr>
                </a:solidFill>
                <a:latin typeface="Roboto" charset="0"/>
                <a:ea typeface="Roboto" charset="0"/>
                <a:cs typeface="Roboto" charset="0"/>
              </a:defRPr>
            </a:pPr>
            <a:endParaRPr lang="en-US"/>
          </a:p>
        </c:txPr>
        <c:crossAx val="818629456"/>
        <c:crosses val="autoZero"/>
        <c:crossBetween val="between"/>
        <c:majorUnit val="5000000"/>
        <c:minorUnit val="10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'Burn Projection'!$B$1</c:f>
              <c:strCache>
                <c:ptCount val="1"/>
                <c:pt idx="0">
                  <c:v>Salaries</c:v>
                </c:pt>
              </c:strCache>
            </c:strRef>
          </c:tx>
          <c:spPr>
            <a:solidFill>
              <a:srgbClr val="7FA5AD"/>
            </a:solidFill>
            <a:ln>
              <a:noFill/>
            </a:ln>
            <a:effectLst/>
          </c:spPr>
          <c:cat>
            <c:numRef>
              <c:f>'Burn Projection'!$A$2:$A$21</c:f>
              <c:numCache>
                <c:formatCode>[$-C09]dd\-mmmm\-yyyy;@</c:formatCode>
                <c:ptCount val="20"/>
                <c:pt idx="0">
                  <c:v>43586</c:v>
                </c:pt>
                <c:pt idx="1">
                  <c:v>43617</c:v>
                </c:pt>
                <c:pt idx="2">
                  <c:v>43647</c:v>
                </c:pt>
                <c:pt idx="3">
                  <c:v>43678</c:v>
                </c:pt>
                <c:pt idx="4">
                  <c:v>43709</c:v>
                </c:pt>
                <c:pt idx="5">
                  <c:v>43739</c:v>
                </c:pt>
                <c:pt idx="6">
                  <c:v>43770</c:v>
                </c:pt>
                <c:pt idx="7">
                  <c:v>43800</c:v>
                </c:pt>
                <c:pt idx="8">
                  <c:v>43831</c:v>
                </c:pt>
                <c:pt idx="9">
                  <c:v>43862</c:v>
                </c:pt>
                <c:pt idx="10">
                  <c:v>43891</c:v>
                </c:pt>
                <c:pt idx="11">
                  <c:v>43922</c:v>
                </c:pt>
                <c:pt idx="12">
                  <c:v>43952</c:v>
                </c:pt>
                <c:pt idx="13">
                  <c:v>43983</c:v>
                </c:pt>
                <c:pt idx="14">
                  <c:v>44013</c:v>
                </c:pt>
                <c:pt idx="15">
                  <c:v>44044</c:v>
                </c:pt>
                <c:pt idx="16">
                  <c:v>44075</c:v>
                </c:pt>
                <c:pt idx="17">
                  <c:v>44105</c:v>
                </c:pt>
                <c:pt idx="18">
                  <c:v>44136</c:v>
                </c:pt>
                <c:pt idx="19">
                  <c:v>44166</c:v>
                </c:pt>
              </c:numCache>
            </c:numRef>
          </c:cat>
          <c:val>
            <c:numRef>
              <c:f>'Burn Projection'!$B$2:$B$21</c:f>
              <c:numCache>
                <c:formatCode>#,##0</c:formatCode>
                <c:ptCount val="20"/>
                <c:pt idx="0">
                  <c:v>87.873749999999944</c:v>
                </c:pt>
                <c:pt idx="1">
                  <c:v>87.873749999999944</c:v>
                </c:pt>
                <c:pt idx="2">
                  <c:v>87.873749999999944</c:v>
                </c:pt>
                <c:pt idx="3">
                  <c:v>87.873749999999944</c:v>
                </c:pt>
                <c:pt idx="4">
                  <c:v>87.873749999999944</c:v>
                </c:pt>
                <c:pt idx="5">
                  <c:v>117</c:v>
                </c:pt>
                <c:pt idx="6">
                  <c:v>117</c:v>
                </c:pt>
                <c:pt idx="7">
                  <c:v>117</c:v>
                </c:pt>
                <c:pt idx="8">
                  <c:v>117</c:v>
                </c:pt>
                <c:pt idx="9">
                  <c:v>117</c:v>
                </c:pt>
                <c:pt idx="10">
                  <c:v>117</c:v>
                </c:pt>
                <c:pt idx="11">
                  <c:v>117</c:v>
                </c:pt>
                <c:pt idx="12">
                  <c:v>117</c:v>
                </c:pt>
                <c:pt idx="13">
                  <c:v>117</c:v>
                </c:pt>
                <c:pt idx="14">
                  <c:v>117</c:v>
                </c:pt>
                <c:pt idx="15">
                  <c:v>128.69999999999999</c:v>
                </c:pt>
                <c:pt idx="16">
                  <c:v>128.69999999999999</c:v>
                </c:pt>
                <c:pt idx="17">
                  <c:v>128.69999999999999</c:v>
                </c:pt>
                <c:pt idx="18">
                  <c:v>128.69999999999999</c:v>
                </c:pt>
                <c:pt idx="19">
                  <c:v>128.69999999999999</c:v>
                </c:pt>
              </c:numCache>
            </c:numRef>
          </c:val>
          <c:extLst>
            <c:ext xmlns:c16="http://schemas.microsoft.com/office/drawing/2014/chart" uri="{C3380CC4-5D6E-409C-BE32-E72D297353CC}">
              <c16:uniqueId val="{00000000-8515-4947-839B-E48CB42A8CED}"/>
            </c:ext>
          </c:extLst>
        </c:ser>
        <c:ser>
          <c:idx val="1"/>
          <c:order val="1"/>
          <c:tx>
            <c:strRef>
              <c:f>'Burn Projection'!$C$1</c:f>
              <c:strCache>
                <c:ptCount val="1"/>
                <c:pt idx="0">
                  <c:v>Rent</c:v>
                </c:pt>
              </c:strCache>
            </c:strRef>
          </c:tx>
          <c:spPr>
            <a:solidFill>
              <a:srgbClr val="31B2D4"/>
            </a:solidFill>
            <a:ln>
              <a:noFill/>
            </a:ln>
            <a:effectLst/>
          </c:spPr>
          <c:cat>
            <c:numRef>
              <c:f>'Burn Projection'!$A$2:$A$21</c:f>
              <c:numCache>
                <c:formatCode>[$-C09]dd\-mmmm\-yyyy;@</c:formatCode>
                <c:ptCount val="20"/>
                <c:pt idx="0">
                  <c:v>43586</c:v>
                </c:pt>
                <c:pt idx="1">
                  <c:v>43617</c:v>
                </c:pt>
                <c:pt idx="2">
                  <c:v>43647</c:v>
                </c:pt>
                <c:pt idx="3">
                  <c:v>43678</c:v>
                </c:pt>
                <c:pt idx="4">
                  <c:v>43709</c:v>
                </c:pt>
                <c:pt idx="5">
                  <c:v>43739</c:v>
                </c:pt>
                <c:pt idx="6">
                  <c:v>43770</c:v>
                </c:pt>
                <c:pt idx="7">
                  <c:v>43800</c:v>
                </c:pt>
                <c:pt idx="8">
                  <c:v>43831</c:v>
                </c:pt>
                <c:pt idx="9">
                  <c:v>43862</c:v>
                </c:pt>
                <c:pt idx="10">
                  <c:v>43891</c:v>
                </c:pt>
                <c:pt idx="11">
                  <c:v>43922</c:v>
                </c:pt>
                <c:pt idx="12">
                  <c:v>43952</c:v>
                </c:pt>
                <c:pt idx="13">
                  <c:v>43983</c:v>
                </c:pt>
                <c:pt idx="14">
                  <c:v>44013</c:v>
                </c:pt>
                <c:pt idx="15">
                  <c:v>44044</c:v>
                </c:pt>
                <c:pt idx="16">
                  <c:v>44075</c:v>
                </c:pt>
                <c:pt idx="17">
                  <c:v>44105</c:v>
                </c:pt>
                <c:pt idx="18">
                  <c:v>44136</c:v>
                </c:pt>
                <c:pt idx="19">
                  <c:v>44166</c:v>
                </c:pt>
              </c:numCache>
            </c:numRef>
          </c:cat>
          <c:val>
            <c:numRef>
              <c:f>'Burn Projection'!$C$2:$C$21</c:f>
              <c:numCache>
                <c:formatCode>#,##0</c:formatCode>
                <c:ptCount val="20"/>
                <c:pt idx="0">
                  <c:v>4.95</c:v>
                </c:pt>
                <c:pt idx="1">
                  <c:v>4.95</c:v>
                </c:pt>
                <c:pt idx="2">
                  <c:v>4.95</c:v>
                </c:pt>
                <c:pt idx="3">
                  <c:v>4.95</c:v>
                </c:pt>
                <c:pt idx="4">
                  <c:v>4.95</c:v>
                </c:pt>
                <c:pt idx="5">
                  <c:v>5.94</c:v>
                </c:pt>
                <c:pt idx="6">
                  <c:v>5.94</c:v>
                </c:pt>
                <c:pt idx="7">
                  <c:v>5.94</c:v>
                </c:pt>
                <c:pt idx="8">
                  <c:v>5.94</c:v>
                </c:pt>
                <c:pt idx="9">
                  <c:v>5.94</c:v>
                </c:pt>
                <c:pt idx="10">
                  <c:v>5.94</c:v>
                </c:pt>
                <c:pt idx="11">
                  <c:v>5.94</c:v>
                </c:pt>
                <c:pt idx="12">
                  <c:v>5.94</c:v>
                </c:pt>
                <c:pt idx="13">
                  <c:v>5.94</c:v>
                </c:pt>
                <c:pt idx="14">
                  <c:v>5.94</c:v>
                </c:pt>
                <c:pt idx="15">
                  <c:v>5.94</c:v>
                </c:pt>
                <c:pt idx="16">
                  <c:v>5.94</c:v>
                </c:pt>
                <c:pt idx="17">
                  <c:v>5.94</c:v>
                </c:pt>
                <c:pt idx="18">
                  <c:v>5.94</c:v>
                </c:pt>
                <c:pt idx="19">
                  <c:v>5.94</c:v>
                </c:pt>
              </c:numCache>
            </c:numRef>
          </c:val>
          <c:extLst>
            <c:ext xmlns:c16="http://schemas.microsoft.com/office/drawing/2014/chart" uri="{C3380CC4-5D6E-409C-BE32-E72D297353CC}">
              <c16:uniqueId val="{00000001-8515-4947-839B-E48CB42A8CED}"/>
            </c:ext>
          </c:extLst>
        </c:ser>
        <c:ser>
          <c:idx val="2"/>
          <c:order val="2"/>
          <c:tx>
            <c:strRef>
              <c:f>'Burn Projection'!$D$1</c:f>
              <c:strCache>
                <c:ptCount val="1"/>
                <c:pt idx="0">
                  <c:v>k8s</c:v>
                </c:pt>
              </c:strCache>
            </c:strRef>
          </c:tx>
          <c:spPr>
            <a:solidFill>
              <a:srgbClr val="E1A767"/>
            </a:solidFill>
            <a:ln>
              <a:noFill/>
            </a:ln>
            <a:effectLst/>
          </c:spPr>
          <c:cat>
            <c:numRef>
              <c:f>'Burn Projection'!$A$2:$A$21</c:f>
              <c:numCache>
                <c:formatCode>[$-C09]dd\-mmmm\-yyyy;@</c:formatCode>
                <c:ptCount val="20"/>
                <c:pt idx="0">
                  <c:v>43586</c:v>
                </c:pt>
                <c:pt idx="1">
                  <c:v>43617</c:v>
                </c:pt>
                <c:pt idx="2">
                  <c:v>43647</c:v>
                </c:pt>
                <c:pt idx="3">
                  <c:v>43678</c:v>
                </c:pt>
                <c:pt idx="4">
                  <c:v>43709</c:v>
                </c:pt>
                <c:pt idx="5">
                  <c:v>43739</c:v>
                </c:pt>
                <c:pt idx="6">
                  <c:v>43770</c:v>
                </c:pt>
                <c:pt idx="7">
                  <c:v>43800</c:v>
                </c:pt>
                <c:pt idx="8">
                  <c:v>43831</c:v>
                </c:pt>
                <c:pt idx="9">
                  <c:v>43862</c:v>
                </c:pt>
                <c:pt idx="10">
                  <c:v>43891</c:v>
                </c:pt>
                <c:pt idx="11">
                  <c:v>43922</c:v>
                </c:pt>
                <c:pt idx="12">
                  <c:v>43952</c:v>
                </c:pt>
                <c:pt idx="13">
                  <c:v>43983</c:v>
                </c:pt>
                <c:pt idx="14">
                  <c:v>44013</c:v>
                </c:pt>
                <c:pt idx="15">
                  <c:v>44044</c:v>
                </c:pt>
                <c:pt idx="16">
                  <c:v>44075</c:v>
                </c:pt>
                <c:pt idx="17">
                  <c:v>44105</c:v>
                </c:pt>
                <c:pt idx="18">
                  <c:v>44136</c:v>
                </c:pt>
                <c:pt idx="19">
                  <c:v>44166</c:v>
                </c:pt>
              </c:numCache>
            </c:numRef>
          </c:cat>
          <c:val>
            <c:numRef>
              <c:f>'Burn Projection'!$D$2:$D$21</c:f>
              <c:numCache>
                <c:formatCode>#,##0</c:formatCode>
                <c:ptCount val="20"/>
                <c:pt idx="0">
                  <c:v>5.6249999999999938</c:v>
                </c:pt>
                <c:pt idx="1">
                  <c:v>5.6249999999999938</c:v>
                </c:pt>
                <c:pt idx="2">
                  <c:v>6.875</c:v>
                </c:pt>
                <c:pt idx="3">
                  <c:v>8.125</c:v>
                </c:pt>
                <c:pt idx="4">
                  <c:v>9.375</c:v>
                </c:pt>
                <c:pt idx="5">
                  <c:v>10.625</c:v>
                </c:pt>
                <c:pt idx="6">
                  <c:v>11.875</c:v>
                </c:pt>
                <c:pt idx="7">
                  <c:v>13.125</c:v>
                </c:pt>
                <c:pt idx="8">
                  <c:v>14.375</c:v>
                </c:pt>
                <c:pt idx="9">
                  <c:v>15.625</c:v>
                </c:pt>
                <c:pt idx="10">
                  <c:v>21.875</c:v>
                </c:pt>
                <c:pt idx="11">
                  <c:v>28.125</c:v>
                </c:pt>
                <c:pt idx="12">
                  <c:v>34.375</c:v>
                </c:pt>
                <c:pt idx="13">
                  <c:v>40.625</c:v>
                </c:pt>
                <c:pt idx="14">
                  <c:v>46.875</c:v>
                </c:pt>
                <c:pt idx="15">
                  <c:v>53.125</c:v>
                </c:pt>
                <c:pt idx="16">
                  <c:v>59.375</c:v>
                </c:pt>
                <c:pt idx="17">
                  <c:v>65.652235142496323</c:v>
                </c:pt>
                <c:pt idx="18">
                  <c:v>72.154958656746075</c:v>
                </c:pt>
                <c:pt idx="19">
                  <c:v>78.682954522420616</c:v>
                </c:pt>
              </c:numCache>
            </c:numRef>
          </c:val>
          <c:extLst>
            <c:ext xmlns:c16="http://schemas.microsoft.com/office/drawing/2014/chart" uri="{C3380CC4-5D6E-409C-BE32-E72D297353CC}">
              <c16:uniqueId val="{00000002-8515-4947-839B-E48CB42A8CED}"/>
            </c:ext>
          </c:extLst>
        </c:ser>
        <c:ser>
          <c:idx val="3"/>
          <c:order val="3"/>
          <c:tx>
            <c:strRef>
              <c:f>'Burn Projection'!$E$1</c:f>
              <c:strCache>
                <c:ptCount val="1"/>
                <c:pt idx="0">
                  <c:v>Atlas</c:v>
                </c:pt>
              </c:strCache>
            </c:strRef>
          </c:tx>
          <c:spPr>
            <a:solidFill>
              <a:srgbClr val="AC8BC0"/>
            </a:solidFill>
            <a:ln>
              <a:noFill/>
            </a:ln>
            <a:effectLst/>
          </c:spPr>
          <c:cat>
            <c:numRef>
              <c:f>'Burn Projection'!$A$2:$A$21</c:f>
              <c:numCache>
                <c:formatCode>[$-C09]dd\-mmmm\-yyyy;@</c:formatCode>
                <c:ptCount val="20"/>
                <c:pt idx="0">
                  <c:v>43586</c:v>
                </c:pt>
                <c:pt idx="1">
                  <c:v>43617</c:v>
                </c:pt>
                <c:pt idx="2">
                  <c:v>43647</c:v>
                </c:pt>
                <c:pt idx="3">
                  <c:v>43678</c:v>
                </c:pt>
                <c:pt idx="4">
                  <c:v>43709</c:v>
                </c:pt>
                <c:pt idx="5">
                  <c:v>43739</c:v>
                </c:pt>
                <c:pt idx="6">
                  <c:v>43770</c:v>
                </c:pt>
                <c:pt idx="7">
                  <c:v>43800</c:v>
                </c:pt>
                <c:pt idx="8">
                  <c:v>43831</c:v>
                </c:pt>
                <c:pt idx="9">
                  <c:v>43862</c:v>
                </c:pt>
                <c:pt idx="10">
                  <c:v>43891</c:v>
                </c:pt>
                <c:pt idx="11">
                  <c:v>43922</c:v>
                </c:pt>
                <c:pt idx="12">
                  <c:v>43952</c:v>
                </c:pt>
                <c:pt idx="13">
                  <c:v>43983</c:v>
                </c:pt>
                <c:pt idx="14">
                  <c:v>44013</c:v>
                </c:pt>
                <c:pt idx="15">
                  <c:v>44044</c:v>
                </c:pt>
                <c:pt idx="16">
                  <c:v>44075</c:v>
                </c:pt>
                <c:pt idx="17">
                  <c:v>44105</c:v>
                </c:pt>
                <c:pt idx="18">
                  <c:v>44136</c:v>
                </c:pt>
                <c:pt idx="19">
                  <c:v>44166</c:v>
                </c:pt>
              </c:numCache>
            </c:numRef>
          </c:cat>
          <c:val>
            <c:numRef>
              <c:f>'Burn Projection'!$E$2:$E$21</c:f>
              <c:numCache>
                <c:formatCode>#,##0</c:formatCode>
                <c:ptCount val="20"/>
                <c:pt idx="0">
                  <c:v>1</c:v>
                </c:pt>
                <c:pt idx="1">
                  <c:v>1</c:v>
                </c:pt>
                <c:pt idx="2">
                  <c:v>1.5</c:v>
                </c:pt>
                <c:pt idx="3">
                  <c:v>2</c:v>
                </c:pt>
                <c:pt idx="4">
                  <c:v>2.5</c:v>
                </c:pt>
                <c:pt idx="5">
                  <c:v>3</c:v>
                </c:pt>
                <c:pt idx="6">
                  <c:v>3.5</c:v>
                </c:pt>
                <c:pt idx="7">
                  <c:v>4</c:v>
                </c:pt>
                <c:pt idx="8">
                  <c:v>4.5</c:v>
                </c:pt>
                <c:pt idx="9">
                  <c:v>5</c:v>
                </c:pt>
                <c:pt idx="10">
                  <c:v>7.5</c:v>
                </c:pt>
                <c:pt idx="11">
                  <c:v>10</c:v>
                </c:pt>
                <c:pt idx="12">
                  <c:v>12.5</c:v>
                </c:pt>
                <c:pt idx="13">
                  <c:v>15</c:v>
                </c:pt>
                <c:pt idx="14">
                  <c:v>17.5</c:v>
                </c:pt>
                <c:pt idx="15">
                  <c:v>20</c:v>
                </c:pt>
                <c:pt idx="16">
                  <c:v>22.5</c:v>
                </c:pt>
                <c:pt idx="17">
                  <c:v>25</c:v>
                </c:pt>
                <c:pt idx="18">
                  <c:v>27.5</c:v>
                </c:pt>
                <c:pt idx="19">
                  <c:v>30</c:v>
                </c:pt>
              </c:numCache>
            </c:numRef>
          </c:val>
          <c:extLst>
            <c:ext xmlns:c16="http://schemas.microsoft.com/office/drawing/2014/chart" uri="{C3380CC4-5D6E-409C-BE32-E72D297353CC}">
              <c16:uniqueId val="{00000003-8515-4947-839B-E48CB42A8CED}"/>
            </c:ext>
          </c:extLst>
        </c:ser>
        <c:ser>
          <c:idx val="4"/>
          <c:order val="4"/>
          <c:tx>
            <c:strRef>
              <c:f>'Burn Projection'!$F$1</c:f>
              <c:strCache>
                <c:ptCount val="1"/>
                <c:pt idx="0">
                  <c:v>Marketing</c:v>
                </c:pt>
              </c:strCache>
            </c:strRef>
          </c:tx>
          <c:spPr>
            <a:solidFill>
              <a:srgbClr val="AEC98F"/>
            </a:solidFill>
            <a:ln>
              <a:noFill/>
            </a:ln>
            <a:effectLst/>
          </c:spPr>
          <c:cat>
            <c:numRef>
              <c:f>'Burn Projection'!$A$2:$A$21</c:f>
              <c:numCache>
                <c:formatCode>[$-C09]dd\-mmmm\-yyyy;@</c:formatCode>
                <c:ptCount val="20"/>
                <c:pt idx="0">
                  <c:v>43586</c:v>
                </c:pt>
                <c:pt idx="1">
                  <c:v>43617</c:v>
                </c:pt>
                <c:pt idx="2">
                  <c:v>43647</c:v>
                </c:pt>
                <c:pt idx="3">
                  <c:v>43678</c:v>
                </c:pt>
                <c:pt idx="4">
                  <c:v>43709</c:v>
                </c:pt>
                <c:pt idx="5">
                  <c:v>43739</c:v>
                </c:pt>
                <c:pt idx="6">
                  <c:v>43770</c:v>
                </c:pt>
                <c:pt idx="7">
                  <c:v>43800</c:v>
                </c:pt>
                <c:pt idx="8">
                  <c:v>43831</c:v>
                </c:pt>
                <c:pt idx="9">
                  <c:v>43862</c:v>
                </c:pt>
                <c:pt idx="10">
                  <c:v>43891</c:v>
                </c:pt>
                <c:pt idx="11">
                  <c:v>43922</c:v>
                </c:pt>
                <c:pt idx="12">
                  <c:v>43952</c:v>
                </c:pt>
                <c:pt idx="13">
                  <c:v>43983</c:v>
                </c:pt>
                <c:pt idx="14">
                  <c:v>44013</c:v>
                </c:pt>
                <c:pt idx="15">
                  <c:v>44044</c:v>
                </c:pt>
                <c:pt idx="16">
                  <c:v>44075</c:v>
                </c:pt>
                <c:pt idx="17">
                  <c:v>44105</c:v>
                </c:pt>
                <c:pt idx="18">
                  <c:v>44136</c:v>
                </c:pt>
                <c:pt idx="19">
                  <c:v>44166</c:v>
                </c:pt>
              </c:numCache>
            </c:numRef>
          </c:cat>
          <c:val>
            <c:numRef>
              <c:f>'Burn Projection'!$F$2:$F$21</c:f>
              <c:numCache>
                <c:formatCode>#,##0</c:formatCode>
                <c:ptCount val="20"/>
                <c:pt idx="0">
                  <c:v>3</c:v>
                </c:pt>
                <c:pt idx="1">
                  <c:v>3</c:v>
                </c:pt>
                <c:pt idx="2">
                  <c:v>3</c:v>
                </c:pt>
                <c:pt idx="3">
                  <c:v>3</c:v>
                </c:pt>
                <c:pt idx="4">
                  <c:v>3</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numCache>
            </c:numRef>
          </c:val>
          <c:extLst>
            <c:ext xmlns:c16="http://schemas.microsoft.com/office/drawing/2014/chart" uri="{C3380CC4-5D6E-409C-BE32-E72D297353CC}">
              <c16:uniqueId val="{00000004-8515-4947-839B-E48CB42A8CED}"/>
            </c:ext>
          </c:extLst>
        </c:ser>
        <c:dLbls>
          <c:showLegendKey val="0"/>
          <c:showVal val="0"/>
          <c:showCatName val="0"/>
          <c:showSerName val="0"/>
          <c:showPercent val="0"/>
          <c:showBubbleSize val="0"/>
        </c:dLbls>
        <c:axId val="317078256"/>
        <c:axId val="317080032"/>
      </c:areaChart>
      <c:dateAx>
        <c:axId val="317078256"/>
        <c:scaling>
          <c:orientation val="minMax"/>
        </c:scaling>
        <c:delete val="0"/>
        <c:axPos val="b"/>
        <c:numFmt formatCode="[$-C09]dd\-mmmm\-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Roboto" charset="0"/>
                <a:ea typeface="Roboto" charset="0"/>
                <a:cs typeface="Roboto" charset="0"/>
              </a:defRPr>
            </a:pPr>
            <a:endParaRPr lang="en-US"/>
          </a:p>
        </c:txPr>
        <c:crossAx val="317080032"/>
        <c:crosses val="autoZero"/>
        <c:auto val="1"/>
        <c:lblOffset val="100"/>
        <c:baseTimeUnit val="months"/>
      </c:dateAx>
      <c:valAx>
        <c:axId val="3170800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Roboto" charset="0"/>
                <a:ea typeface="Roboto" charset="0"/>
                <a:cs typeface="Roboto" charset="0"/>
              </a:defRPr>
            </a:pPr>
            <a:endParaRPr lang="en-US"/>
          </a:p>
        </c:txPr>
        <c:crossAx val="31707825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Roboto" charset="0"/>
              <a:ea typeface="Roboto" charset="0"/>
              <a:cs typeface="Roboto" charset="0"/>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cs:fontRef>
    <cs:defRPr sz="100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cs:fontRef>
    <cs:defRPr sz="900"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D4D61A-196B-3848-868D-8CA1E690DB5A}" type="doc">
      <dgm:prSet loTypeId="urn:microsoft.com/office/officeart/2009/3/layout/IncreasingArrowsProcess" loCatId="" qsTypeId="urn:microsoft.com/office/officeart/2005/8/quickstyle/simple1" qsCatId="simple" csTypeId="urn:microsoft.com/office/officeart/2005/8/colors/accent1_2" csCatId="accent1" phldr="1"/>
      <dgm:spPr/>
      <dgm:t>
        <a:bodyPr/>
        <a:lstStyle/>
        <a:p>
          <a:endParaRPr lang="en-US"/>
        </a:p>
      </dgm:t>
    </dgm:pt>
    <dgm:pt modelId="{C786B05B-1F4B-4A4D-8624-DCA71BAF9495}">
      <dgm:prSet phldrT="[Text]" custT="1"/>
      <dgm:spPr>
        <a:solidFill>
          <a:srgbClr val="7FA5AD"/>
        </a:solidFill>
        <a:ln>
          <a:noFill/>
        </a:ln>
      </dgm:spPr>
      <dgm:t>
        <a:bodyPr/>
        <a:lstStyle/>
        <a:p>
          <a:r>
            <a:rPr lang="en-US" sz="2000" b="1" dirty="0">
              <a:latin typeface="Roboto" charset="0"/>
              <a:ea typeface="Roboto" charset="0"/>
              <a:cs typeface="Roboto" charset="0"/>
            </a:rPr>
            <a:t>1.0  (Q1 2019)</a:t>
          </a:r>
        </a:p>
      </dgm:t>
    </dgm:pt>
    <dgm:pt modelId="{641CB762-D0B7-7142-8C24-A701A2B87709}" type="parTrans" cxnId="{3F7B0FD4-0EF1-6048-AC09-E24295B74DDD}">
      <dgm:prSet/>
      <dgm:spPr/>
      <dgm:t>
        <a:bodyPr/>
        <a:lstStyle/>
        <a:p>
          <a:endParaRPr lang="en-US"/>
        </a:p>
      </dgm:t>
    </dgm:pt>
    <dgm:pt modelId="{3F4F8AFF-DA68-9249-BAF4-5B08F52B6220}" type="sibTrans" cxnId="{3F7B0FD4-0EF1-6048-AC09-E24295B74DDD}">
      <dgm:prSet/>
      <dgm:spPr/>
      <dgm:t>
        <a:bodyPr/>
        <a:lstStyle/>
        <a:p>
          <a:endParaRPr lang="en-US"/>
        </a:p>
      </dgm:t>
    </dgm:pt>
    <dgm:pt modelId="{7B32A221-BB34-9B48-8A6C-4DC185322B95}">
      <dgm:prSet phldrT="[Text]" custT="1"/>
      <dgm:spPr>
        <a:solidFill>
          <a:srgbClr val="E1A767"/>
        </a:solidFill>
        <a:ln>
          <a:noFill/>
        </a:ln>
      </dgm:spPr>
      <dgm:t>
        <a:bodyPr/>
        <a:lstStyle/>
        <a:p>
          <a:r>
            <a:rPr lang="en-US" sz="2000" b="1" dirty="0">
              <a:latin typeface="Roboto" charset="0"/>
              <a:ea typeface="Roboto" charset="0"/>
              <a:cs typeface="Roboto" charset="0"/>
            </a:rPr>
            <a:t>1.1 (Q3 2019</a:t>
          </a:r>
        </a:p>
      </dgm:t>
    </dgm:pt>
    <dgm:pt modelId="{1489406C-6964-384E-AACC-2281AA9C60E1}" type="parTrans" cxnId="{5BAD77E9-E018-8948-9D89-75B1E0FDB01D}">
      <dgm:prSet/>
      <dgm:spPr/>
      <dgm:t>
        <a:bodyPr/>
        <a:lstStyle/>
        <a:p>
          <a:endParaRPr lang="en-US"/>
        </a:p>
      </dgm:t>
    </dgm:pt>
    <dgm:pt modelId="{2C0AF7FC-C885-3F4D-AD4A-660283E19B4D}" type="sibTrans" cxnId="{5BAD77E9-E018-8948-9D89-75B1E0FDB01D}">
      <dgm:prSet/>
      <dgm:spPr/>
      <dgm:t>
        <a:bodyPr/>
        <a:lstStyle/>
        <a:p>
          <a:endParaRPr lang="en-US"/>
        </a:p>
      </dgm:t>
    </dgm:pt>
    <dgm:pt modelId="{EB6A7655-CA8F-C645-A4E5-DD320ED1DD0B}">
      <dgm:prSet phldrT="[Text]" custT="1"/>
      <dgm:spPr>
        <a:noFill/>
        <a:ln>
          <a:noFill/>
        </a:ln>
      </dgm:spPr>
      <dgm:t>
        <a:bodyPr/>
        <a:lstStyle/>
        <a:p>
          <a:r>
            <a:rPr lang="en-US" sz="1200" b="0" dirty="0">
              <a:solidFill>
                <a:schemeClr val="bg1"/>
              </a:solidFill>
              <a:latin typeface="Roboto" charset="0"/>
              <a:ea typeface="Roboto" charset="0"/>
              <a:cs typeface="Roboto" charset="0"/>
            </a:rPr>
            <a:t>Multiple consistency models</a:t>
          </a:r>
        </a:p>
      </dgm:t>
    </dgm:pt>
    <dgm:pt modelId="{1367E41C-7F44-4C43-95CB-E130262C338E}" type="parTrans" cxnId="{A579FA4B-155C-594E-8D87-FD97FAC671B0}">
      <dgm:prSet/>
      <dgm:spPr/>
      <dgm:t>
        <a:bodyPr/>
        <a:lstStyle/>
        <a:p>
          <a:endParaRPr lang="en-US"/>
        </a:p>
      </dgm:t>
    </dgm:pt>
    <dgm:pt modelId="{5357F9EA-FC15-E94C-A9C9-30F32DD6123F}" type="sibTrans" cxnId="{A579FA4B-155C-594E-8D87-FD97FAC671B0}">
      <dgm:prSet/>
      <dgm:spPr/>
      <dgm:t>
        <a:bodyPr/>
        <a:lstStyle/>
        <a:p>
          <a:endParaRPr lang="en-US"/>
        </a:p>
      </dgm:t>
    </dgm:pt>
    <dgm:pt modelId="{2582F9C1-6DD1-E94F-A8A7-9F8AB8FD7E38}">
      <dgm:prSet phldrT="[Text]" custT="1"/>
      <dgm:spPr>
        <a:solidFill>
          <a:srgbClr val="AC8BC0">
            <a:alpha val="99000"/>
          </a:srgbClr>
        </a:solidFill>
        <a:ln>
          <a:noFill/>
        </a:ln>
      </dgm:spPr>
      <dgm:t>
        <a:bodyPr/>
        <a:lstStyle/>
        <a:p>
          <a:r>
            <a:rPr lang="en-US" sz="2000" b="1" dirty="0">
              <a:latin typeface="Roboto" charset="0"/>
              <a:ea typeface="Roboto" charset="0"/>
              <a:cs typeface="Roboto" charset="0"/>
            </a:rPr>
            <a:t>2.0 Q1 2020</a:t>
          </a:r>
        </a:p>
      </dgm:t>
    </dgm:pt>
    <dgm:pt modelId="{E8EB5806-1906-9942-9E71-030038A81313}" type="parTrans" cxnId="{BD1207D4-B9BC-824A-B5F5-2B2BCF581527}">
      <dgm:prSet/>
      <dgm:spPr/>
      <dgm:t>
        <a:bodyPr/>
        <a:lstStyle/>
        <a:p>
          <a:endParaRPr lang="en-US"/>
        </a:p>
      </dgm:t>
    </dgm:pt>
    <dgm:pt modelId="{F67AB051-CE5E-AD4C-B4AB-6EF35FA445D8}" type="sibTrans" cxnId="{BD1207D4-B9BC-824A-B5F5-2B2BCF581527}">
      <dgm:prSet/>
      <dgm:spPr/>
      <dgm:t>
        <a:bodyPr/>
        <a:lstStyle/>
        <a:p>
          <a:endParaRPr lang="en-US"/>
        </a:p>
      </dgm:t>
    </dgm:pt>
    <dgm:pt modelId="{606EC99D-58B4-EB49-9110-CA4F5D95E4BA}">
      <dgm:prSet phldrT="[Text]" custT="1"/>
      <dgm:spPr>
        <a:noFill/>
        <a:ln>
          <a:noFill/>
        </a:ln>
      </dgm:spPr>
      <dgm:t>
        <a:bodyPr/>
        <a:lstStyle/>
        <a:p>
          <a:r>
            <a:rPr lang="en-US" sz="1200" b="0" dirty="0">
              <a:solidFill>
                <a:schemeClr val="bg1"/>
              </a:solidFill>
              <a:latin typeface="Roboto" charset="0"/>
              <a:ea typeface="Roboto" charset="0"/>
              <a:cs typeface="Roboto" charset="0"/>
            </a:rPr>
            <a:t>Blockchain based data signing and encryption.</a:t>
          </a:r>
        </a:p>
        <a:p>
          <a:r>
            <a:rPr lang="en-US" sz="1200" b="0" dirty="0" err="1">
              <a:solidFill>
                <a:schemeClr val="bg1"/>
              </a:solidFill>
              <a:latin typeface="Roboto" charset="0"/>
              <a:ea typeface="Roboto" charset="0"/>
              <a:cs typeface="Roboto" charset="0"/>
            </a:rPr>
            <a:t>LegallyProven</a:t>
          </a:r>
          <a:r>
            <a:rPr lang="en-US" sz="1200" b="0" dirty="0">
              <a:solidFill>
                <a:schemeClr val="bg1"/>
              </a:solidFill>
              <a:latin typeface="Roboto" charset="0"/>
              <a:ea typeface="Roboto" charset="0"/>
              <a:cs typeface="Roboto" charset="0"/>
            </a:rPr>
            <a:t> application</a:t>
          </a:r>
        </a:p>
      </dgm:t>
    </dgm:pt>
    <dgm:pt modelId="{064C5014-956B-F84E-B747-AB8A0A99BA48}" type="parTrans" cxnId="{06BD0C38-0FD4-FA46-893D-05136CE528CF}">
      <dgm:prSet/>
      <dgm:spPr/>
      <dgm:t>
        <a:bodyPr/>
        <a:lstStyle/>
        <a:p>
          <a:endParaRPr lang="en-US"/>
        </a:p>
      </dgm:t>
    </dgm:pt>
    <dgm:pt modelId="{BB4C3959-66AB-E84B-8AA5-5825037085C8}" type="sibTrans" cxnId="{06BD0C38-0FD4-FA46-893D-05136CE528CF}">
      <dgm:prSet/>
      <dgm:spPr/>
      <dgm:t>
        <a:bodyPr/>
        <a:lstStyle/>
        <a:p>
          <a:endParaRPr lang="en-US"/>
        </a:p>
      </dgm:t>
    </dgm:pt>
    <dgm:pt modelId="{7CA895B4-FD37-DE48-ACC5-65EAB3C238C7}">
      <dgm:prSet phldrT="[Text]" custT="1"/>
      <dgm:spPr>
        <a:noFill/>
        <a:ln>
          <a:noFill/>
        </a:ln>
      </dgm:spPr>
      <dgm:t>
        <a:bodyPr/>
        <a:lstStyle/>
        <a:p>
          <a:r>
            <a:rPr lang="en-US" sz="1200" b="0" dirty="0">
              <a:solidFill>
                <a:schemeClr val="bg1"/>
              </a:solidFill>
              <a:latin typeface="Roboto" charset="0"/>
              <a:ea typeface="Roboto" charset="0"/>
              <a:cs typeface="Roboto" charset="0"/>
            </a:rPr>
            <a:t>Blockchain proofs</a:t>
          </a:r>
        </a:p>
      </dgm:t>
    </dgm:pt>
    <dgm:pt modelId="{BBCF1948-39AB-9E47-8369-89D0FB15A030}" type="parTrans" cxnId="{47DE0590-C11F-DA47-99DF-6758B7F2DBE2}">
      <dgm:prSet/>
      <dgm:spPr/>
      <dgm:t>
        <a:bodyPr/>
        <a:lstStyle/>
        <a:p>
          <a:endParaRPr lang="en-US"/>
        </a:p>
      </dgm:t>
    </dgm:pt>
    <dgm:pt modelId="{0B5DC402-3A9E-B147-98F0-76D03CD8B034}" type="sibTrans" cxnId="{47DE0590-C11F-DA47-99DF-6758B7F2DBE2}">
      <dgm:prSet/>
      <dgm:spPr/>
      <dgm:t>
        <a:bodyPr/>
        <a:lstStyle/>
        <a:p>
          <a:endParaRPr lang="en-US"/>
        </a:p>
      </dgm:t>
    </dgm:pt>
    <dgm:pt modelId="{9082D0BA-03C4-DC4C-8C1B-AA64A2380A67}">
      <dgm:prSet phldrT="[Text]" custT="1"/>
      <dgm:spPr>
        <a:noFill/>
        <a:ln>
          <a:noFill/>
        </a:ln>
      </dgm:spPr>
      <dgm:t>
        <a:bodyPr/>
        <a:lstStyle/>
        <a:p>
          <a:r>
            <a:rPr lang="en-US" sz="1200" b="0" dirty="0">
              <a:solidFill>
                <a:schemeClr val="bg1"/>
              </a:solidFill>
              <a:latin typeface="Roboto" charset="0"/>
              <a:ea typeface="Roboto" charset="0"/>
              <a:cs typeface="Roboto" charset="0"/>
            </a:rPr>
            <a:t>Incremental proofs.</a:t>
          </a:r>
        </a:p>
        <a:p>
          <a:r>
            <a:rPr lang="en-US" sz="1200" b="0" dirty="0" err="1">
              <a:solidFill>
                <a:schemeClr val="bg1"/>
              </a:solidFill>
              <a:latin typeface="Roboto" charset="0"/>
              <a:ea typeface="Roboto" charset="0"/>
              <a:cs typeface="Roboto" charset="0"/>
            </a:rPr>
            <a:t>ProvenLogs</a:t>
          </a:r>
          <a:r>
            <a:rPr lang="en-US" sz="1200" b="0" dirty="0">
              <a:solidFill>
                <a:schemeClr val="bg1"/>
              </a:solidFill>
              <a:latin typeface="Roboto" charset="0"/>
              <a:ea typeface="Roboto" charset="0"/>
              <a:cs typeface="Roboto" charset="0"/>
            </a:rPr>
            <a:t> application</a:t>
          </a:r>
        </a:p>
      </dgm:t>
    </dgm:pt>
    <dgm:pt modelId="{049F72A3-5409-DA4A-A0DA-EBDB9921C612}" type="parTrans" cxnId="{3E98E083-F482-2943-91D2-7AF03B64C219}">
      <dgm:prSet/>
      <dgm:spPr/>
      <dgm:t>
        <a:bodyPr/>
        <a:lstStyle/>
        <a:p>
          <a:endParaRPr lang="en-US"/>
        </a:p>
      </dgm:t>
    </dgm:pt>
    <dgm:pt modelId="{5D377505-9612-4949-83F9-DF64D638D902}" type="sibTrans" cxnId="{3E98E083-F482-2943-91D2-7AF03B64C219}">
      <dgm:prSet/>
      <dgm:spPr/>
      <dgm:t>
        <a:bodyPr/>
        <a:lstStyle/>
        <a:p>
          <a:endParaRPr lang="en-US"/>
        </a:p>
      </dgm:t>
    </dgm:pt>
    <dgm:pt modelId="{D11F7276-81DC-E647-810B-7F72C9A01B25}">
      <dgm:prSet phldrT="[Text]" custT="1"/>
      <dgm:spPr>
        <a:solidFill>
          <a:srgbClr val="AEC98F"/>
        </a:solidFill>
        <a:ln>
          <a:noFill/>
        </a:ln>
      </dgm:spPr>
      <dgm:t>
        <a:bodyPr/>
        <a:lstStyle/>
        <a:p>
          <a:r>
            <a:rPr lang="en-US" sz="2000" b="1" dirty="0">
              <a:latin typeface="Roboto" charset="0"/>
              <a:ea typeface="Roboto" charset="0"/>
              <a:cs typeface="Roboto" charset="0"/>
            </a:rPr>
            <a:t>3.0 Q2 2020</a:t>
          </a:r>
        </a:p>
      </dgm:t>
    </dgm:pt>
    <dgm:pt modelId="{C073CF05-6745-FA42-AAAA-57A7489D7CF6}" type="parTrans" cxnId="{3BB81538-F627-4B42-B69E-7A5E1E639F35}">
      <dgm:prSet/>
      <dgm:spPr/>
      <dgm:t>
        <a:bodyPr/>
        <a:lstStyle/>
        <a:p>
          <a:endParaRPr lang="en-US"/>
        </a:p>
      </dgm:t>
    </dgm:pt>
    <dgm:pt modelId="{4DC99D63-2A2F-E548-86C0-867E8FBB4A39}" type="sibTrans" cxnId="{3BB81538-F627-4B42-B69E-7A5E1E639F35}">
      <dgm:prSet/>
      <dgm:spPr/>
      <dgm:t>
        <a:bodyPr/>
        <a:lstStyle/>
        <a:p>
          <a:endParaRPr lang="en-US"/>
        </a:p>
      </dgm:t>
    </dgm:pt>
    <dgm:pt modelId="{C2AAE434-7C05-D34B-83B0-D911A9B3E212}">
      <dgm:prSet phldrT="[Text]" custT="1"/>
      <dgm:spPr>
        <a:noFill/>
        <a:ln>
          <a:noFill/>
        </a:ln>
      </dgm:spPr>
      <dgm:t>
        <a:bodyPr/>
        <a:lstStyle/>
        <a:p>
          <a:r>
            <a:rPr lang="en-US" sz="1200" b="0" dirty="0">
              <a:solidFill>
                <a:schemeClr val="bg1"/>
              </a:solidFill>
              <a:latin typeface="Roboto" charset="0"/>
              <a:ea typeface="Roboto" charset="0"/>
              <a:cs typeface="Roboto" charset="0"/>
            </a:rPr>
            <a:t>Smart contract transaction consensus model.</a:t>
          </a:r>
        </a:p>
        <a:p>
          <a:r>
            <a:rPr lang="en-US" sz="1200" b="0" dirty="0">
              <a:solidFill>
                <a:schemeClr val="bg1"/>
              </a:solidFill>
              <a:latin typeface="Roboto" charset="0"/>
              <a:ea typeface="Roboto" charset="0"/>
              <a:cs typeface="Roboto" charset="0"/>
            </a:rPr>
            <a:t>More verticals</a:t>
          </a:r>
        </a:p>
      </dgm:t>
    </dgm:pt>
    <dgm:pt modelId="{812BA886-2F99-064D-BD0A-3B43B512DB14}" type="parTrans" cxnId="{0D17109C-AEFF-CA4D-AC4C-11708DF4FFCE}">
      <dgm:prSet/>
      <dgm:spPr/>
      <dgm:t>
        <a:bodyPr/>
        <a:lstStyle/>
        <a:p>
          <a:endParaRPr lang="en-US"/>
        </a:p>
      </dgm:t>
    </dgm:pt>
    <dgm:pt modelId="{E37CD977-D7AB-8547-A706-960392FDB03F}" type="sibTrans" cxnId="{0D17109C-AEFF-CA4D-AC4C-11708DF4FFCE}">
      <dgm:prSet/>
      <dgm:spPr/>
      <dgm:t>
        <a:bodyPr/>
        <a:lstStyle/>
        <a:p>
          <a:endParaRPr lang="en-US"/>
        </a:p>
      </dgm:t>
    </dgm:pt>
    <dgm:pt modelId="{CC3C7E03-0E38-8845-A1E4-E438CD486732}">
      <dgm:prSet phldrT="[Text]" custT="1"/>
      <dgm:spPr>
        <a:noFill/>
        <a:ln>
          <a:noFill/>
        </a:ln>
      </dgm:spPr>
      <dgm:t>
        <a:bodyPr/>
        <a:lstStyle/>
        <a:p>
          <a:r>
            <a:rPr lang="en-US" sz="1200" b="0" dirty="0">
              <a:solidFill>
                <a:schemeClr val="bg1"/>
              </a:solidFill>
              <a:latin typeface="Roboto" charset="0"/>
              <a:ea typeface="Roboto" charset="0"/>
              <a:cs typeface="Roboto" charset="0"/>
            </a:rPr>
            <a:t>Immutable versions</a:t>
          </a:r>
          <a:br>
            <a:rPr lang="en-US" sz="1200" b="0" dirty="0">
              <a:solidFill>
                <a:schemeClr val="bg1"/>
              </a:solidFill>
              <a:latin typeface="Roboto" charset="0"/>
              <a:ea typeface="Roboto" charset="0"/>
              <a:cs typeface="Roboto" charset="0"/>
            </a:rPr>
          </a:br>
          <a:r>
            <a:rPr lang="en-US" sz="1200" b="0" dirty="0">
              <a:solidFill>
                <a:schemeClr val="bg1"/>
              </a:solidFill>
              <a:latin typeface="Roboto" charset="0"/>
              <a:ea typeface="Roboto" charset="0"/>
              <a:cs typeface="Roboto" charset="0"/>
            </a:rPr>
            <a:t>ProvenDocs application</a:t>
          </a:r>
        </a:p>
      </dgm:t>
    </dgm:pt>
    <dgm:pt modelId="{7988E1F1-018D-8844-A8C9-0EB75BE429DA}" type="parTrans" cxnId="{FBA335F0-822D-E34E-ADAD-97D6186DE793}">
      <dgm:prSet/>
      <dgm:spPr/>
      <dgm:t>
        <a:bodyPr/>
        <a:lstStyle/>
        <a:p>
          <a:endParaRPr lang="en-US"/>
        </a:p>
      </dgm:t>
    </dgm:pt>
    <dgm:pt modelId="{4056BD9F-0AC6-E64C-85C1-417CF2EE4475}" type="sibTrans" cxnId="{FBA335F0-822D-E34E-ADAD-97D6186DE793}">
      <dgm:prSet/>
      <dgm:spPr/>
      <dgm:t>
        <a:bodyPr/>
        <a:lstStyle/>
        <a:p>
          <a:endParaRPr lang="en-US"/>
        </a:p>
      </dgm:t>
    </dgm:pt>
    <dgm:pt modelId="{213D4994-29BD-E742-8DD9-504948B94CC2}" type="pres">
      <dgm:prSet presAssocID="{9FD4D61A-196B-3848-868D-8CA1E690DB5A}" presName="Name0" presStyleCnt="0">
        <dgm:presLayoutVars>
          <dgm:chMax val="5"/>
          <dgm:chPref val="5"/>
          <dgm:dir/>
          <dgm:animLvl val="lvl"/>
        </dgm:presLayoutVars>
      </dgm:prSet>
      <dgm:spPr/>
    </dgm:pt>
    <dgm:pt modelId="{CF0F6935-FB62-974C-AE29-D2637855C957}" type="pres">
      <dgm:prSet presAssocID="{C786B05B-1F4B-4A4D-8624-DCA71BAF9495}" presName="parentText1" presStyleLbl="node1" presStyleIdx="0" presStyleCnt="4">
        <dgm:presLayoutVars>
          <dgm:chMax/>
          <dgm:chPref val="3"/>
          <dgm:bulletEnabled val="1"/>
        </dgm:presLayoutVars>
      </dgm:prSet>
      <dgm:spPr/>
    </dgm:pt>
    <dgm:pt modelId="{C8EDA2AF-91FD-5A40-B4D7-D1872E5341AE}" type="pres">
      <dgm:prSet presAssocID="{C786B05B-1F4B-4A4D-8624-DCA71BAF9495}" presName="childText1" presStyleLbl="solidAlignAcc1" presStyleIdx="0" presStyleCnt="4">
        <dgm:presLayoutVars>
          <dgm:chMax val="0"/>
          <dgm:chPref val="0"/>
          <dgm:bulletEnabled val="1"/>
        </dgm:presLayoutVars>
      </dgm:prSet>
      <dgm:spPr/>
    </dgm:pt>
    <dgm:pt modelId="{9F49AED8-F5A0-564D-8E89-3792908D9034}" type="pres">
      <dgm:prSet presAssocID="{7B32A221-BB34-9B48-8A6C-4DC185322B95}" presName="parentText2" presStyleLbl="node1" presStyleIdx="1" presStyleCnt="4">
        <dgm:presLayoutVars>
          <dgm:chMax/>
          <dgm:chPref val="3"/>
          <dgm:bulletEnabled val="1"/>
        </dgm:presLayoutVars>
      </dgm:prSet>
      <dgm:spPr/>
    </dgm:pt>
    <dgm:pt modelId="{D9FB73FA-DDBD-FF49-BBC7-9B1EA7C115CB}" type="pres">
      <dgm:prSet presAssocID="{7B32A221-BB34-9B48-8A6C-4DC185322B95}" presName="childText2" presStyleLbl="solidAlignAcc1" presStyleIdx="1" presStyleCnt="4">
        <dgm:presLayoutVars>
          <dgm:chMax val="0"/>
          <dgm:chPref val="0"/>
          <dgm:bulletEnabled val="1"/>
        </dgm:presLayoutVars>
      </dgm:prSet>
      <dgm:spPr/>
    </dgm:pt>
    <dgm:pt modelId="{90311B2D-6897-864D-AD03-9DF2F1F6E8A7}" type="pres">
      <dgm:prSet presAssocID="{2582F9C1-6DD1-E94F-A8A7-9F8AB8FD7E38}" presName="parentText3" presStyleLbl="node1" presStyleIdx="2" presStyleCnt="4">
        <dgm:presLayoutVars>
          <dgm:chMax/>
          <dgm:chPref val="3"/>
          <dgm:bulletEnabled val="1"/>
        </dgm:presLayoutVars>
      </dgm:prSet>
      <dgm:spPr/>
    </dgm:pt>
    <dgm:pt modelId="{12E852DD-CBAA-524C-93B2-DA04F3222EDF}" type="pres">
      <dgm:prSet presAssocID="{2582F9C1-6DD1-E94F-A8A7-9F8AB8FD7E38}" presName="childText3" presStyleLbl="solidAlignAcc1" presStyleIdx="2" presStyleCnt="4">
        <dgm:presLayoutVars>
          <dgm:chMax val="0"/>
          <dgm:chPref val="0"/>
          <dgm:bulletEnabled val="1"/>
        </dgm:presLayoutVars>
      </dgm:prSet>
      <dgm:spPr/>
    </dgm:pt>
    <dgm:pt modelId="{54428841-2EBC-1D40-9B25-4697F829BF31}" type="pres">
      <dgm:prSet presAssocID="{D11F7276-81DC-E647-810B-7F72C9A01B25}" presName="parentText4" presStyleLbl="node1" presStyleIdx="3" presStyleCnt="4">
        <dgm:presLayoutVars>
          <dgm:chMax/>
          <dgm:chPref val="3"/>
          <dgm:bulletEnabled val="1"/>
        </dgm:presLayoutVars>
      </dgm:prSet>
      <dgm:spPr/>
    </dgm:pt>
    <dgm:pt modelId="{0D9F4B8C-C648-224C-91EF-3C6D613FB2F9}" type="pres">
      <dgm:prSet presAssocID="{D11F7276-81DC-E647-810B-7F72C9A01B25}" presName="childText4" presStyleLbl="solidAlignAcc1" presStyleIdx="3" presStyleCnt="4">
        <dgm:presLayoutVars>
          <dgm:chMax val="0"/>
          <dgm:chPref val="0"/>
          <dgm:bulletEnabled val="1"/>
        </dgm:presLayoutVars>
      </dgm:prSet>
      <dgm:spPr/>
    </dgm:pt>
  </dgm:ptLst>
  <dgm:cxnLst>
    <dgm:cxn modelId="{929E4B25-18D4-7842-ADE4-0251C9B691CC}" type="presOf" srcId="{7B32A221-BB34-9B48-8A6C-4DC185322B95}" destId="{9F49AED8-F5A0-564D-8E89-3792908D9034}" srcOrd="0" destOrd="0" presId="urn:microsoft.com/office/officeart/2009/3/layout/IncreasingArrowsProcess"/>
    <dgm:cxn modelId="{6263EB2E-6EE8-C64F-9F14-F75A4F5EF30A}" type="presOf" srcId="{7CA895B4-FD37-DE48-ACC5-65EAB3C238C7}" destId="{C8EDA2AF-91FD-5A40-B4D7-D1872E5341AE}" srcOrd="0" destOrd="0" presId="urn:microsoft.com/office/officeart/2009/3/layout/IncreasingArrowsProcess"/>
    <dgm:cxn modelId="{06BD0C38-0FD4-FA46-893D-05136CE528CF}" srcId="{2582F9C1-6DD1-E94F-A8A7-9F8AB8FD7E38}" destId="{606EC99D-58B4-EB49-9110-CA4F5D95E4BA}" srcOrd="0" destOrd="0" parTransId="{064C5014-956B-F84E-B747-AB8A0A99BA48}" sibTransId="{BB4C3959-66AB-E84B-8AA5-5825037085C8}"/>
    <dgm:cxn modelId="{3BB81538-F627-4B42-B69E-7A5E1E639F35}" srcId="{9FD4D61A-196B-3848-868D-8CA1E690DB5A}" destId="{D11F7276-81DC-E647-810B-7F72C9A01B25}" srcOrd="3" destOrd="0" parTransId="{C073CF05-6745-FA42-AAAA-57A7489D7CF6}" sibTransId="{4DC99D63-2A2F-E548-86C0-867E8FBB4A39}"/>
    <dgm:cxn modelId="{A579FA4B-155C-594E-8D87-FD97FAC671B0}" srcId="{7B32A221-BB34-9B48-8A6C-4DC185322B95}" destId="{EB6A7655-CA8F-C645-A4E5-DD320ED1DD0B}" srcOrd="0" destOrd="0" parTransId="{1367E41C-7F44-4C43-95CB-E130262C338E}" sibTransId="{5357F9EA-FC15-E94C-A9C9-30F32DD6123F}"/>
    <dgm:cxn modelId="{A1494D5C-BEC5-C845-A29F-8133A6E39470}" type="presOf" srcId="{C2AAE434-7C05-D34B-83B0-D911A9B3E212}" destId="{0D9F4B8C-C648-224C-91EF-3C6D613FB2F9}" srcOrd="0" destOrd="0" presId="urn:microsoft.com/office/officeart/2009/3/layout/IncreasingArrowsProcess"/>
    <dgm:cxn modelId="{142C046E-5E14-F843-B8A9-00DF29733D2D}" type="presOf" srcId="{C786B05B-1F4B-4A4D-8624-DCA71BAF9495}" destId="{CF0F6935-FB62-974C-AE29-D2637855C957}" srcOrd="0" destOrd="0" presId="urn:microsoft.com/office/officeart/2009/3/layout/IncreasingArrowsProcess"/>
    <dgm:cxn modelId="{8C800B77-3140-1E44-8A3B-2ECBF7FE1F28}" type="presOf" srcId="{9FD4D61A-196B-3848-868D-8CA1E690DB5A}" destId="{213D4994-29BD-E742-8DD9-504948B94CC2}" srcOrd="0" destOrd="0" presId="urn:microsoft.com/office/officeart/2009/3/layout/IncreasingArrowsProcess"/>
    <dgm:cxn modelId="{CF71E779-C7C2-2143-825A-46B4520317AD}" type="presOf" srcId="{CC3C7E03-0E38-8845-A1E4-E438CD486732}" destId="{C8EDA2AF-91FD-5A40-B4D7-D1872E5341AE}" srcOrd="0" destOrd="1" presId="urn:microsoft.com/office/officeart/2009/3/layout/IncreasingArrowsProcess"/>
    <dgm:cxn modelId="{3FE4287A-103D-9A4C-BB91-7359DF296119}" type="presOf" srcId="{9082D0BA-03C4-DC4C-8C1B-AA64A2380A67}" destId="{D9FB73FA-DDBD-FF49-BBC7-9B1EA7C115CB}" srcOrd="0" destOrd="1" presId="urn:microsoft.com/office/officeart/2009/3/layout/IncreasingArrowsProcess"/>
    <dgm:cxn modelId="{27565980-9084-C547-AB5B-8C2310C5E210}" type="presOf" srcId="{2582F9C1-6DD1-E94F-A8A7-9F8AB8FD7E38}" destId="{90311B2D-6897-864D-AD03-9DF2F1F6E8A7}" srcOrd="0" destOrd="0" presId="urn:microsoft.com/office/officeart/2009/3/layout/IncreasingArrowsProcess"/>
    <dgm:cxn modelId="{3E98E083-F482-2943-91D2-7AF03B64C219}" srcId="{7B32A221-BB34-9B48-8A6C-4DC185322B95}" destId="{9082D0BA-03C4-DC4C-8C1B-AA64A2380A67}" srcOrd="1" destOrd="0" parTransId="{049F72A3-5409-DA4A-A0DA-EBDB9921C612}" sibTransId="{5D377505-9612-4949-83F9-DF64D638D902}"/>
    <dgm:cxn modelId="{47DE0590-C11F-DA47-99DF-6758B7F2DBE2}" srcId="{C786B05B-1F4B-4A4D-8624-DCA71BAF9495}" destId="{7CA895B4-FD37-DE48-ACC5-65EAB3C238C7}" srcOrd="0" destOrd="0" parTransId="{BBCF1948-39AB-9E47-8369-89D0FB15A030}" sibTransId="{0B5DC402-3A9E-B147-98F0-76D03CD8B034}"/>
    <dgm:cxn modelId="{0D17109C-AEFF-CA4D-AC4C-11708DF4FFCE}" srcId="{D11F7276-81DC-E647-810B-7F72C9A01B25}" destId="{C2AAE434-7C05-D34B-83B0-D911A9B3E212}" srcOrd="0" destOrd="0" parTransId="{812BA886-2F99-064D-BD0A-3B43B512DB14}" sibTransId="{E37CD977-D7AB-8547-A706-960392FDB03F}"/>
    <dgm:cxn modelId="{92673DB4-A3AA-4F43-BF0C-93D0254A5482}" type="presOf" srcId="{D11F7276-81DC-E647-810B-7F72C9A01B25}" destId="{54428841-2EBC-1D40-9B25-4697F829BF31}" srcOrd="0" destOrd="0" presId="urn:microsoft.com/office/officeart/2009/3/layout/IncreasingArrowsProcess"/>
    <dgm:cxn modelId="{F187C4B5-F385-7946-8A22-4DB98B9A5752}" type="presOf" srcId="{EB6A7655-CA8F-C645-A4E5-DD320ED1DD0B}" destId="{D9FB73FA-DDBD-FF49-BBC7-9B1EA7C115CB}" srcOrd="0" destOrd="0" presId="urn:microsoft.com/office/officeart/2009/3/layout/IncreasingArrowsProcess"/>
    <dgm:cxn modelId="{BD1207D4-B9BC-824A-B5F5-2B2BCF581527}" srcId="{9FD4D61A-196B-3848-868D-8CA1E690DB5A}" destId="{2582F9C1-6DD1-E94F-A8A7-9F8AB8FD7E38}" srcOrd="2" destOrd="0" parTransId="{E8EB5806-1906-9942-9E71-030038A81313}" sibTransId="{F67AB051-CE5E-AD4C-B4AB-6EF35FA445D8}"/>
    <dgm:cxn modelId="{3F7B0FD4-0EF1-6048-AC09-E24295B74DDD}" srcId="{9FD4D61A-196B-3848-868D-8CA1E690DB5A}" destId="{C786B05B-1F4B-4A4D-8624-DCA71BAF9495}" srcOrd="0" destOrd="0" parTransId="{641CB762-D0B7-7142-8C24-A701A2B87709}" sibTransId="{3F4F8AFF-DA68-9249-BAF4-5B08F52B6220}"/>
    <dgm:cxn modelId="{5BAD77E9-E018-8948-9D89-75B1E0FDB01D}" srcId="{9FD4D61A-196B-3848-868D-8CA1E690DB5A}" destId="{7B32A221-BB34-9B48-8A6C-4DC185322B95}" srcOrd="1" destOrd="0" parTransId="{1489406C-6964-384E-AACC-2281AA9C60E1}" sibTransId="{2C0AF7FC-C885-3F4D-AD4A-660283E19B4D}"/>
    <dgm:cxn modelId="{A0E53FEA-A637-6640-B260-C2BD34E8D718}" type="presOf" srcId="{606EC99D-58B4-EB49-9110-CA4F5D95E4BA}" destId="{12E852DD-CBAA-524C-93B2-DA04F3222EDF}" srcOrd="0" destOrd="0" presId="urn:microsoft.com/office/officeart/2009/3/layout/IncreasingArrowsProcess"/>
    <dgm:cxn modelId="{FBA335F0-822D-E34E-ADAD-97D6186DE793}" srcId="{C786B05B-1F4B-4A4D-8624-DCA71BAF9495}" destId="{CC3C7E03-0E38-8845-A1E4-E438CD486732}" srcOrd="1" destOrd="0" parTransId="{7988E1F1-018D-8844-A8C9-0EB75BE429DA}" sibTransId="{4056BD9F-0AC6-E64C-85C1-417CF2EE4475}"/>
    <dgm:cxn modelId="{A7454551-14EB-884B-AF5C-10792B2FBD44}" type="presParOf" srcId="{213D4994-29BD-E742-8DD9-504948B94CC2}" destId="{CF0F6935-FB62-974C-AE29-D2637855C957}" srcOrd="0" destOrd="0" presId="urn:microsoft.com/office/officeart/2009/3/layout/IncreasingArrowsProcess"/>
    <dgm:cxn modelId="{3472FB12-322F-484F-9AD1-4E62FC20B807}" type="presParOf" srcId="{213D4994-29BD-E742-8DD9-504948B94CC2}" destId="{C8EDA2AF-91FD-5A40-B4D7-D1872E5341AE}" srcOrd="1" destOrd="0" presId="urn:microsoft.com/office/officeart/2009/3/layout/IncreasingArrowsProcess"/>
    <dgm:cxn modelId="{3B47DA78-FC53-F649-B39E-86AFCB0573DA}" type="presParOf" srcId="{213D4994-29BD-E742-8DD9-504948B94CC2}" destId="{9F49AED8-F5A0-564D-8E89-3792908D9034}" srcOrd="2" destOrd="0" presId="urn:microsoft.com/office/officeart/2009/3/layout/IncreasingArrowsProcess"/>
    <dgm:cxn modelId="{DCC2DCC4-2871-C245-A371-A83AA5CBF0B7}" type="presParOf" srcId="{213D4994-29BD-E742-8DD9-504948B94CC2}" destId="{D9FB73FA-DDBD-FF49-BBC7-9B1EA7C115CB}" srcOrd="3" destOrd="0" presId="urn:microsoft.com/office/officeart/2009/3/layout/IncreasingArrowsProcess"/>
    <dgm:cxn modelId="{ACF54758-415B-1749-BBB5-A5A627984FBE}" type="presParOf" srcId="{213D4994-29BD-E742-8DD9-504948B94CC2}" destId="{90311B2D-6897-864D-AD03-9DF2F1F6E8A7}" srcOrd="4" destOrd="0" presId="urn:microsoft.com/office/officeart/2009/3/layout/IncreasingArrowsProcess"/>
    <dgm:cxn modelId="{614B2EA3-59DE-0041-9661-714108FB148A}" type="presParOf" srcId="{213D4994-29BD-E742-8DD9-504948B94CC2}" destId="{12E852DD-CBAA-524C-93B2-DA04F3222EDF}" srcOrd="5" destOrd="0" presId="urn:microsoft.com/office/officeart/2009/3/layout/IncreasingArrowsProcess"/>
    <dgm:cxn modelId="{4F0E5FD5-EE60-4041-ACD3-4D117746A9DE}" type="presParOf" srcId="{213D4994-29BD-E742-8DD9-504948B94CC2}" destId="{54428841-2EBC-1D40-9B25-4697F829BF31}" srcOrd="6" destOrd="0" presId="urn:microsoft.com/office/officeart/2009/3/layout/IncreasingArrowsProcess"/>
    <dgm:cxn modelId="{1540D8CA-FAD7-9545-BB2A-FBCA2FE101D4}" type="presParOf" srcId="{213D4994-29BD-E742-8DD9-504948B94CC2}" destId="{0D9F4B8C-C648-224C-91EF-3C6D613FB2F9}"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F6935-FB62-974C-AE29-D2637855C957}">
      <dsp:nvSpPr>
        <dsp:cNvPr id="0" name=""/>
        <dsp:cNvSpPr/>
      </dsp:nvSpPr>
      <dsp:spPr>
        <a:xfrm>
          <a:off x="0" y="5780"/>
          <a:ext cx="10703652" cy="1558290"/>
        </a:xfrm>
        <a:prstGeom prst="rightArrow">
          <a:avLst>
            <a:gd name="adj1" fmla="val 50000"/>
            <a:gd name="adj2" fmla="val 50000"/>
          </a:avLst>
        </a:prstGeom>
        <a:solidFill>
          <a:srgbClr val="7FA5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247379"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Roboto" charset="0"/>
              <a:ea typeface="Roboto" charset="0"/>
              <a:cs typeface="Roboto" charset="0"/>
            </a:rPr>
            <a:t>1.0  (Q1 2019)</a:t>
          </a:r>
        </a:p>
      </dsp:txBody>
      <dsp:txXfrm>
        <a:off x="0" y="395353"/>
        <a:ext cx="10314080" cy="779145"/>
      </dsp:txXfrm>
    </dsp:sp>
    <dsp:sp modelId="{C8EDA2AF-91FD-5A40-B4D7-D1872E5341AE}">
      <dsp:nvSpPr>
        <dsp:cNvPr id="0" name=""/>
        <dsp:cNvSpPr/>
      </dsp:nvSpPr>
      <dsp:spPr>
        <a:xfrm>
          <a:off x="0" y="1209989"/>
          <a:ext cx="2467191" cy="2882368"/>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dirty="0">
              <a:solidFill>
                <a:schemeClr val="bg1"/>
              </a:solidFill>
              <a:latin typeface="Roboto" charset="0"/>
              <a:ea typeface="Roboto" charset="0"/>
              <a:cs typeface="Roboto" charset="0"/>
            </a:rPr>
            <a:t>Blockchain proofs</a:t>
          </a:r>
        </a:p>
        <a:p>
          <a:pPr marL="0" lvl="0" indent="0" algn="l" defTabSz="533400">
            <a:lnSpc>
              <a:spcPct val="90000"/>
            </a:lnSpc>
            <a:spcBef>
              <a:spcPct val="0"/>
            </a:spcBef>
            <a:spcAft>
              <a:spcPct val="35000"/>
            </a:spcAft>
            <a:buNone/>
          </a:pPr>
          <a:r>
            <a:rPr lang="en-US" sz="1200" b="0" kern="1200" dirty="0">
              <a:solidFill>
                <a:schemeClr val="bg1"/>
              </a:solidFill>
              <a:latin typeface="Roboto" charset="0"/>
              <a:ea typeface="Roboto" charset="0"/>
              <a:cs typeface="Roboto" charset="0"/>
            </a:rPr>
            <a:t>Immutable versions</a:t>
          </a:r>
          <a:br>
            <a:rPr lang="en-US" sz="1200" b="0" kern="1200" dirty="0">
              <a:solidFill>
                <a:schemeClr val="bg1"/>
              </a:solidFill>
              <a:latin typeface="Roboto" charset="0"/>
              <a:ea typeface="Roboto" charset="0"/>
              <a:cs typeface="Roboto" charset="0"/>
            </a:rPr>
          </a:br>
          <a:r>
            <a:rPr lang="en-US" sz="1200" b="0" kern="1200" dirty="0">
              <a:solidFill>
                <a:schemeClr val="bg1"/>
              </a:solidFill>
              <a:latin typeface="Roboto" charset="0"/>
              <a:ea typeface="Roboto" charset="0"/>
              <a:cs typeface="Roboto" charset="0"/>
            </a:rPr>
            <a:t>ProvenDocs application</a:t>
          </a:r>
        </a:p>
      </dsp:txBody>
      <dsp:txXfrm>
        <a:off x="0" y="1209989"/>
        <a:ext cx="2467191" cy="2882368"/>
      </dsp:txXfrm>
    </dsp:sp>
    <dsp:sp modelId="{9F49AED8-F5A0-564D-8E89-3792908D9034}">
      <dsp:nvSpPr>
        <dsp:cNvPr id="0" name=""/>
        <dsp:cNvSpPr/>
      </dsp:nvSpPr>
      <dsp:spPr>
        <a:xfrm>
          <a:off x="2467191" y="525026"/>
          <a:ext cx="8236460" cy="1558290"/>
        </a:xfrm>
        <a:prstGeom prst="rightArrow">
          <a:avLst>
            <a:gd name="adj1" fmla="val 50000"/>
            <a:gd name="adj2" fmla="val 50000"/>
          </a:avLst>
        </a:prstGeom>
        <a:solidFill>
          <a:srgbClr val="E1A76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247379"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Roboto" charset="0"/>
              <a:ea typeface="Roboto" charset="0"/>
              <a:cs typeface="Roboto" charset="0"/>
            </a:rPr>
            <a:t>1.1 (Q3 2019</a:t>
          </a:r>
        </a:p>
      </dsp:txBody>
      <dsp:txXfrm>
        <a:off x="2467191" y="914599"/>
        <a:ext cx="7846888" cy="779145"/>
      </dsp:txXfrm>
    </dsp:sp>
    <dsp:sp modelId="{D9FB73FA-DDBD-FF49-BBC7-9B1EA7C115CB}">
      <dsp:nvSpPr>
        <dsp:cNvPr id="0" name=""/>
        <dsp:cNvSpPr/>
      </dsp:nvSpPr>
      <dsp:spPr>
        <a:xfrm>
          <a:off x="2467191" y="1729235"/>
          <a:ext cx="2467191" cy="28089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dirty="0">
              <a:solidFill>
                <a:schemeClr val="bg1"/>
              </a:solidFill>
              <a:latin typeface="Roboto" charset="0"/>
              <a:ea typeface="Roboto" charset="0"/>
              <a:cs typeface="Roboto" charset="0"/>
            </a:rPr>
            <a:t>Multiple consistency models</a:t>
          </a:r>
        </a:p>
        <a:p>
          <a:pPr marL="0" lvl="0" indent="0" algn="l" defTabSz="533400">
            <a:lnSpc>
              <a:spcPct val="90000"/>
            </a:lnSpc>
            <a:spcBef>
              <a:spcPct val="0"/>
            </a:spcBef>
            <a:spcAft>
              <a:spcPct val="35000"/>
            </a:spcAft>
            <a:buNone/>
          </a:pPr>
          <a:r>
            <a:rPr lang="en-US" sz="1200" b="0" kern="1200" dirty="0">
              <a:solidFill>
                <a:schemeClr val="bg1"/>
              </a:solidFill>
              <a:latin typeface="Roboto" charset="0"/>
              <a:ea typeface="Roboto" charset="0"/>
              <a:cs typeface="Roboto" charset="0"/>
            </a:rPr>
            <a:t>Incremental proofs.</a:t>
          </a:r>
        </a:p>
        <a:p>
          <a:pPr marL="0" lvl="0" indent="0" algn="l" defTabSz="533400">
            <a:lnSpc>
              <a:spcPct val="90000"/>
            </a:lnSpc>
            <a:spcBef>
              <a:spcPct val="0"/>
            </a:spcBef>
            <a:spcAft>
              <a:spcPct val="35000"/>
            </a:spcAft>
            <a:buNone/>
          </a:pPr>
          <a:r>
            <a:rPr lang="en-US" sz="1200" b="0" kern="1200" dirty="0" err="1">
              <a:solidFill>
                <a:schemeClr val="bg1"/>
              </a:solidFill>
              <a:latin typeface="Roboto" charset="0"/>
              <a:ea typeface="Roboto" charset="0"/>
              <a:cs typeface="Roboto" charset="0"/>
            </a:rPr>
            <a:t>ProvenLogs</a:t>
          </a:r>
          <a:r>
            <a:rPr lang="en-US" sz="1200" b="0" kern="1200" dirty="0">
              <a:solidFill>
                <a:schemeClr val="bg1"/>
              </a:solidFill>
              <a:latin typeface="Roboto" charset="0"/>
              <a:ea typeface="Roboto" charset="0"/>
              <a:cs typeface="Roboto" charset="0"/>
            </a:rPr>
            <a:t> application</a:t>
          </a:r>
        </a:p>
      </dsp:txBody>
      <dsp:txXfrm>
        <a:off x="2467191" y="1729235"/>
        <a:ext cx="2467191" cy="2808900"/>
      </dsp:txXfrm>
    </dsp:sp>
    <dsp:sp modelId="{90311B2D-6897-864D-AD03-9DF2F1F6E8A7}">
      <dsp:nvSpPr>
        <dsp:cNvPr id="0" name=""/>
        <dsp:cNvSpPr/>
      </dsp:nvSpPr>
      <dsp:spPr>
        <a:xfrm>
          <a:off x="4934383" y="1044272"/>
          <a:ext cx="5769268" cy="1558290"/>
        </a:xfrm>
        <a:prstGeom prst="rightArrow">
          <a:avLst>
            <a:gd name="adj1" fmla="val 50000"/>
            <a:gd name="adj2" fmla="val 50000"/>
          </a:avLst>
        </a:prstGeom>
        <a:solidFill>
          <a:srgbClr val="AC8BC0">
            <a:alpha val="99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247379"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Roboto" charset="0"/>
              <a:ea typeface="Roboto" charset="0"/>
              <a:cs typeface="Roboto" charset="0"/>
            </a:rPr>
            <a:t>2.0 Q1 2020</a:t>
          </a:r>
        </a:p>
      </dsp:txBody>
      <dsp:txXfrm>
        <a:off x="4934383" y="1433845"/>
        <a:ext cx="5379696" cy="779145"/>
      </dsp:txXfrm>
    </dsp:sp>
    <dsp:sp modelId="{12E852DD-CBAA-524C-93B2-DA04F3222EDF}">
      <dsp:nvSpPr>
        <dsp:cNvPr id="0" name=""/>
        <dsp:cNvSpPr/>
      </dsp:nvSpPr>
      <dsp:spPr>
        <a:xfrm>
          <a:off x="4934383" y="2248481"/>
          <a:ext cx="2467191" cy="282768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dirty="0">
              <a:solidFill>
                <a:schemeClr val="bg1"/>
              </a:solidFill>
              <a:latin typeface="Roboto" charset="0"/>
              <a:ea typeface="Roboto" charset="0"/>
              <a:cs typeface="Roboto" charset="0"/>
            </a:rPr>
            <a:t>Blockchain based data signing and encryption.</a:t>
          </a:r>
        </a:p>
        <a:p>
          <a:pPr marL="0" lvl="0" indent="0" algn="l" defTabSz="533400">
            <a:lnSpc>
              <a:spcPct val="90000"/>
            </a:lnSpc>
            <a:spcBef>
              <a:spcPct val="0"/>
            </a:spcBef>
            <a:spcAft>
              <a:spcPct val="35000"/>
            </a:spcAft>
            <a:buNone/>
          </a:pPr>
          <a:r>
            <a:rPr lang="en-US" sz="1200" b="0" kern="1200" dirty="0" err="1">
              <a:solidFill>
                <a:schemeClr val="bg1"/>
              </a:solidFill>
              <a:latin typeface="Roboto" charset="0"/>
              <a:ea typeface="Roboto" charset="0"/>
              <a:cs typeface="Roboto" charset="0"/>
            </a:rPr>
            <a:t>LegallyProven</a:t>
          </a:r>
          <a:r>
            <a:rPr lang="en-US" sz="1200" b="0" kern="1200" dirty="0">
              <a:solidFill>
                <a:schemeClr val="bg1"/>
              </a:solidFill>
              <a:latin typeface="Roboto" charset="0"/>
              <a:ea typeface="Roboto" charset="0"/>
              <a:cs typeface="Roboto" charset="0"/>
            </a:rPr>
            <a:t> application</a:t>
          </a:r>
        </a:p>
      </dsp:txBody>
      <dsp:txXfrm>
        <a:off x="4934383" y="2248481"/>
        <a:ext cx="2467191" cy="2827682"/>
      </dsp:txXfrm>
    </dsp:sp>
    <dsp:sp modelId="{54428841-2EBC-1D40-9B25-4697F829BF31}">
      <dsp:nvSpPr>
        <dsp:cNvPr id="0" name=""/>
        <dsp:cNvSpPr/>
      </dsp:nvSpPr>
      <dsp:spPr>
        <a:xfrm>
          <a:off x="7401575" y="1563518"/>
          <a:ext cx="3302076" cy="1558290"/>
        </a:xfrm>
        <a:prstGeom prst="rightArrow">
          <a:avLst>
            <a:gd name="adj1" fmla="val 50000"/>
            <a:gd name="adj2" fmla="val 50000"/>
          </a:avLst>
        </a:prstGeom>
        <a:solidFill>
          <a:srgbClr val="AEC98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247379"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Roboto" charset="0"/>
              <a:ea typeface="Roboto" charset="0"/>
              <a:cs typeface="Roboto" charset="0"/>
            </a:rPr>
            <a:t>3.0 Q2 2020</a:t>
          </a:r>
        </a:p>
      </dsp:txBody>
      <dsp:txXfrm>
        <a:off x="7401575" y="1953091"/>
        <a:ext cx="2912504" cy="779145"/>
      </dsp:txXfrm>
    </dsp:sp>
    <dsp:sp modelId="{0D9F4B8C-C648-224C-91EF-3C6D613FB2F9}">
      <dsp:nvSpPr>
        <dsp:cNvPr id="0" name=""/>
        <dsp:cNvSpPr/>
      </dsp:nvSpPr>
      <dsp:spPr>
        <a:xfrm>
          <a:off x="7401575" y="2767728"/>
          <a:ext cx="2489669" cy="286082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kern="1200" dirty="0">
              <a:solidFill>
                <a:schemeClr val="bg1"/>
              </a:solidFill>
              <a:latin typeface="Roboto" charset="0"/>
              <a:ea typeface="Roboto" charset="0"/>
              <a:cs typeface="Roboto" charset="0"/>
            </a:rPr>
            <a:t>Smart contract transaction consensus model.</a:t>
          </a:r>
        </a:p>
        <a:p>
          <a:pPr marL="0" lvl="0" indent="0" algn="l" defTabSz="533400">
            <a:lnSpc>
              <a:spcPct val="90000"/>
            </a:lnSpc>
            <a:spcBef>
              <a:spcPct val="0"/>
            </a:spcBef>
            <a:spcAft>
              <a:spcPct val="35000"/>
            </a:spcAft>
            <a:buNone/>
          </a:pPr>
          <a:r>
            <a:rPr lang="en-US" sz="1200" b="0" kern="1200" dirty="0">
              <a:solidFill>
                <a:schemeClr val="bg1"/>
              </a:solidFill>
              <a:latin typeface="Roboto" charset="0"/>
              <a:ea typeface="Roboto" charset="0"/>
              <a:cs typeface="Roboto" charset="0"/>
            </a:rPr>
            <a:t>More verticals</a:t>
          </a:r>
        </a:p>
      </dsp:txBody>
      <dsp:txXfrm>
        <a:off x="7401575" y="2767728"/>
        <a:ext cx="2489669" cy="2860825"/>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8AEA6-3B78-9D43-8E85-FC4EA877DA92}" type="datetimeFigureOut">
              <a:rPr lang="en-US" smtClean="0"/>
              <a:t>5/7/19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0DE27A-A87D-734D-B6DD-0535A0ACB192}" type="slidenum">
              <a:rPr lang="en-US" smtClean="0"/>
              <a:t>‹#›</a:t>
            </a:fld>
            <a:endParaRPr lang="en-US"/>
          </a:p>
        </p:txBody>
      </p:sp>
    </p:spTree>
    <p:extLst>
      <p:ext uri="{BB962C8B-B14F-4D97-AF65-F5344CB8AC3E}">
        <p14:creationId xmlns:p14="http://schemas.microsoft.com/office/powerpoint/2010/main" val="171480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a:t>
            </a:fld>
            <a:endParaRPr lang="en-US"/>
          </a:p>
        </p:txBody>
      </p:sp>
    </p:spTree>
    <p:extLst>
      <p:ext uri="{BB962C8B-B14F-4D97-AF65-F5344CB8AC3E}">
        <p14:creationId xmlns:p14="http://schemas.microsoft.com/office/powerpoint/2010/main" val="2490802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15</a:t>
            </a:fld>
            <a:endParaRPr lang="en-US"/>
          </a:p>
        </p:txBody>
      </p:sp>
    </p:spTree>
    <p:extLst>
      <p:ext uri="{BB962C8B-B14F-4D97-AF65-F5344CB8AC3E}">
        <p14:creationId xmlns:p14="http://schemas.microsoft.com/office/powerpoint/2010/main" val="1172518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16</a:t>
            </a:fld>
            <a:endParaRPr lang="en-US"/>
          </a:p>
        </p:txBody>
      </p:sp>
    </p:spTree>
    <p:extLst>
      <p:ext uri="{BB962C8B-B14F-4D97-AF65-F5344CB8AC3E}">
        <p14:creationId xmlns:p14="http://schemas.microsoft.com/office/powerpoint/2010/main" val="519853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17</a:t>
            </a:fld>
            <a:endParaRPr lang="en-US"/>
          </a:p>
        </p:txBody>
      </p:sp>
    </p:spTree>
    <p:extLst>
      <p:ext uri="{BB962C8B-B14F-4D97-AF65-F5344CB8AC3E}">
        <p14:creationId xmlns:p14="http://schemas.microsoft.com/office/powerpoint/2010/main" val="521482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18</a:t>
            </a:fld>
            <a:endParaRPr lang="en-US"/>
          </a:p>
        </p:txBody>
      </p:sp>
    </p:spTree>
    <p:extLst>
      <p:ext uri="{BB962C8B-B14F-4D97-AF65-F5344CB8AC3E}">
        <p14:creationId xmlns:p14="http://schemas.microsoft.com/office/powerpoint/2010/main" val="1300019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19</a:t>
            </a:fld>
            <a:endParaRPr lang="en-US"/>
          </a:p>
        </p:txBody>
      </p:sp>
    </p:spTree>
    <p:extLst>
      <p:ext uri="{BB962C8B-B14F-4D97-AF65-F5344CB8AC3E}">
        <p14:creationId xmlns:p14="http://schemas.microsoft.com/office/powerpoint/2010/main" val="903597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20</a:t>
            </a:fld>
            <a:endParaRPr lang="en-US"/>
          </a:p>
        </p:txBody>
      </p:sp>
    </p:spTree>
    <p:extLst>
      <p:ext uri="{BB962C8B-B14F-4D97-AF65-F5344CB8AC3E}">
        <p14:creationId xmlns:p14="http://schemas.microsoft.com/office/powerpoint/2010/main" val="1899102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23</a:t>
            </a:fld>
            <a:endParaRPr lang="en-US"/>
          </a:p>
        </p:txBody>
      </p:sp>
    </p:spTree>
    <p:extLst>
      <p:ext uri="{BB962C8B-B14F-4D97-AF65-F5344CB8AC3E}">
        <p14:creationId xmlns:p14="http://schemas.microsoft.com/office/powerpoint/2010/main" val="177659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24</a:t>
            </a:fld>
            <a:endParaRPr lang="en-US"/>
          </a:p>
        </p:txBody>
      </p:sp>
    </p:spTree>
    <p:extLst>
      <p:ext uri="{BB962C8B-B14F-4D97-AF65-F5344CB8AC3E}">
        <p14:creationId xmlns:p14="http://schemas.microsoft.com/office/powerpoint/2010/main" val="1720199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25</a:t>
            </a:fld>
            <a:endParaRPr lang="en-US"/>
          </a:p>
        </p:txBody>
      </p:sp>
    </p:spTree>
    <p:extLst>
      <p:ext uri="{BB962C8B-B14F-4D97-AF65-F5344CB8AC3E}">
        <p14:creationId xmlns:p14="http://schemas.microsoft.com/office/powerpoint/2010/main" val="920227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28</a:t>
            </a:fld>
            <a:endParaRPr lang="en-US"/>
          </a:p>
        </p:txBody>
      </p:sp>
    </p:spTree>
    <p:extLst>
      <p:ext uri="{BB962C8B-B14F-4D97-AF65-F5344CB8AC3E}">
        <p14:creationId xmlns:p14="http://schemas.microsoft.com/office/powerpoint/2010/main" val="4195083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4</a:t>
            </a:fld>
            <a:endParaRPr lang="en-US"/>
          </a:p>
        </p:txBody>
      </p:sp>
    </p:spTree>
    <p:extLst>
      <p:ext uri="{BB962C8B-B14F-4D97-AF65-F5344CB8AC3E}">
        <p14:creationId xmlns:p14="http://schemas.microsoft.com/office/powerpoint/2010/main" val="3812639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29</a:t>
            </a:fld>
            <a:endParaRPr lang="en-US"/>
          </a:p>
        </p:txBody>
      </p:sp>
    </p:spTree>
    <p:extLst>
      <p:ext uri="{BB962C8B-B14F-4D97-AF65-F5344CB8AC3E}">
        <p14:creationId xmlns:p14="http://schemas.microsoft.com/office/powerpoint/2010/main" val="4108421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30</a:t>
            </a:fld>
            <a:endParaRPr lang="en-US"/>
          </a:p>
        </p:txBody>
      </p:sp>
    </p:spTree>
    <p:extLst>
      <p:ext uri="{BB962C8B-B14F-4D97-AF65-F5344CB8AC3E}">
        <p14:creationId xmlns:p14="http://schemas.microsoft.com/office/powerpoint/2010/main" val="1492825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31</a:t>
            </a:fld>
            <a:endParaRPr lang="en-US"/>
          </a:p>
        </p:txBody>
      </p:sp>
    </p:spTree>
    <p:extLst>
      <p:ext uri="{BB962C8B-B14F-4D97-AF65-F5344CB8AC3E}">
        <p14:creationId xmlns:p14="http://schemas.microsoft.com/office/powerpoint/2010/main" val="2472668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32</a:t>
            </a:fld>
            <a:endParaRPr lang="en-US"/>
          </a:p>
        </p:txBody>
      </p:sp>
    </p:spTree>
    <p:extLst>
      <p:ext uri="{BB962C8B-B14F-4D97-AF65-F5344CB8AC3E}">
        <p14:creationId xmlns:p14="http://schemas.microsoft.com/office/powerpoint/2010/main" val="3277318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33</a:t>
            </a:fld>
            <a:endParaRPr lang="en-US"/>
          </a:p>
        </p:txBody>
      </p:sp>
    </p:spTree>
    <p:extLst>
      <p:ext uri="{BB962C8B-B14F-4D97-AF65-F5344CB8AC3E}">
        <p14:creationId xmlns:p14="http://schemas.microsoft.com/office/powerpoint/2010/main" val="1665315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34</a:t>
            </a:fld>
            <a:endParaRPr lang="en-US"/>
          </a:p>
        </p:txBody>
      </p:sp>
    </p:spTree>
    <p:extLst>
      <p:ext uri="{BB962C8B-B14F-4D97-AF65-F5344CB8AC3E}">
        <p14:creationId xmlns:p14="http://schemas.microsoft.com/office/powerpoint/2010/main" val="2832203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35</a:t>
            </a:fld>
            <a:endParaRPr lang="en-US"/>
          </a:p>
        </p:txBody>
      </p:sp>
    </p:spTree>
    <p:extLst>
      <p:ext uri="{BB962C8B-B14F-4D97-AF65-F5344CB8AC3E}">
        <p14:creationId xmlns:p14="http://schemas.microsoft.com/office/powerpoint/2010/main" val="1490216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36</a:t>
            </a:fld>
            <a:endParaRPr lang="en-US"/>
          </a:p>
        </p:txBody>
      </p:sp>
    </p:spTree>
    <p:extLst>
      <p:ext uri="{BB962C8B-B14F-4D97-AF65-F5344CB8AC3E}">
        <p14:creationId xmlns:p14="http://schemas.microsoft.com/office/powerpoint/2010/main" val="1795487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37</a:t>
            </a:fld>
            <a:endParaRPr lang="en-US"/>
          </a:p>
        </p:txBody>
      </p:sp>
    </p:spTree>
    <p:extLst>
      <p:ext uri="{BB962C8B-B14F-4D97-AF65-F5344CB8AC3E}">
        <p14:creationId xmlns:p14="http://schemas.microsoft.com/office/powerpoint/2010/main" val="4252990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5</a:t>
            </a:fld>
            <a:endParaRPr lang="en-US"/>
          </a:p>
        </p:txBody>
      </p:sp>
    </p:spTree>
    <p:extLst>
      <p:ext uri="{BB962C8B-B14F-4D97-AF65-F5344CB8AC3E}">
        <p14:creationId xmlns:p14="http://schemas.microsoft.com/office/powerpoint/2010/main" val="610844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7</a:t>
            </a:fld>
            <a:endParaRPr lang="en-US"/>
          </a:p>
        </p:txBody>
      </p:sp>
    </p:spTree>
    <p:extLst>
      <p:ext uri="{BB962C8B-B14F-4D97-AF65-F5344CB8AC3E}">
        <p14:creationId xmlns:p14="http://schemas.microsoft.com/office/powerpoint/2010/main" val="1976465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9</a:t>
            </a:fld>
            <a:endParaRPr lang="en-US"/>
          </a:p>
        </p:txBody>
      </p:sp>
    </p:spTree>
    <p:extLst>
      <p:ext uri="{BB962C8B-B14F-4D97-AF65-F5344CB8AC3E}">
        <p14:creationId xmlns:p14="http://schemas.microsoft.com/office/powerpoint/2010/main" val="3285223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0DE27A-A87D-734D-B6DD-0535A0ACB192}" type="slidenum">
              <a:rPr lang="en-US" smtClean="0"/>
              <a:t>10</a:t>
            </a:fld>
            <a:endParaRPr lang="en-US"/>
          </a:p>
        </p:txBody>
      </p:sp>
    </p:spTree>
    <p:extLst>
      <p:ext uri="{BB962C8B-B14F-4D97-AF65-F5344CB8AC3E}">
        <p14:creationId xmlns:p14="http://schemas.microsoft.com/office/powerpoint/2010/main" val="4231430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11</a:t>
            </a:fld>
            <a:endParaRPr lang="en-US"/>
          </a:p>
        </p:txBody>
      </p:sp>
    </p:spTree>
    <p:extLst>
      <p:ext uri="{BB962C8B-B14F-4D97-AF65-F5344CB8AC3E}">
        <p14:creationId xmlns:p14="http://schemas.microsoft.com/office/powerpoint/2010/main" val="11782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13</a:t>
            </a:fld>
            <a:endParaRPr lang="en-US"/>
          </a:p>
        </p:txBody>
      </p:sp>
    </p:spTree>
    <p:extLst>
      <p:ext uri="{BB962C8B-B14F-4D97-AF65-F5344CB8AC3E}">
        <p14:creationId xmlns:p14="http://schemas.microsoft.com/office/powerpoint/2010/main" val="979214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B2297-C767-844F-AFD9-731150A40E0E}" type="slidenum">
              <a:rPr lang="en-US" smtClean="0"/>
              <a:t>14</a:t>
            </a:fld>
            <a:endParaRPr lang="en-US"/>
          </a:p>
        </p:txBody>
      </p:sp>
    </p:spTree>
    <p:extLst>
      <p:ext uri="{BB962C8B-B14F-4D97-AF65-F5344CB8AC3E}">
        <p14:creationId xmlns:p14="http://schemas.microsoft.com/office/powerpoint/2010/main" val="1475293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rgbClr val="1F557B"/>
        </a:solidFill>
        <a:effectLst/>
      </p:bgPr>
    </p:bg>
    <p:spTree>
      <p:nvGrpSpPr>
        <p:cNvPr id="1" name=""/>
        <p:cNvGrpSpPr/>
        <p:nvPr/>
      </p:nvGrpSpPr>
      <p:grpSpPr>
        <a:xfrm>
          <a:off x="0" y="0"/>
          <a:ext cx="0" cy="0"/>
          <a:chOff x="0" y="0"/>
          <a:chExt cx="0" cy="0"/>
        </a:xfrm>
      </p:grpSpPr>
      <p:sp>
        <p:nvSpPr>
          <p:cNvPr id="15" name="Rectangle 14"/>
          <p:cNvSpPr/>
          <p:nvPr userDrawn="1"/>
        </p:nvSpPr>
        <p:spPr>
          <a:xfrm>
            <a:off x="0" y="-1"/>
            <a:ext cx="12192000" cy="6858001"/>
          </a:xfrm>
          <a:prstGeom prst="rect">
            <a:avLst/>
          </a:prstGeom>
          <a:solidFill>
            <a:srgbClr val="1F5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l="14545"/>
          <a:stretch/>
        </p:blipFill>
        <p:spPr>
          <a:xfrm>
            <a:off x="0" y="-1"/>
            <a:ext cx="8736532" cy="6852809"/>
          </a:xfrm>
          <a:prstGeom prst="rect">
            <a:avLst/>
          </a:prstGeom>
        </p:spPr>
      </p:pic>
      <p:pic>
        <p:nvPicPr>
          <p:cNvPr id="17" name="Picture 16"/>
          <p:cNvPicPr>
            <a:picLocks noChangeAspect="1"/>
          </p:cNvPicPr>
          <p:nvPr userDrawn="1"/>
        </p:nvPicPr>
        <p:blipFill>
          <a:blip r:embed="rId3"/>
          <a:stretch>
            <a:fillRect/>
          </a:stretch>
        </p:blipFill>
        <p:spPr>
          <a:xfrm>
            <a:off x="8136105" y="2912158"/>
            <a:ext cx="3339548" cy="893682"/>
          </a:xfrm>
          <a:prstGeom prst="rect">
            <a:avLst/>
          </a:prstGeom>
        </p:spPr>
      </p:pic>
      <p:sp>
        <p:nvSpPr>
          <p:cNvPr id="18" name="Content Placeholder 2"/>
          <p:cNvSpPr txBox="1">
            <a:spLocks/>
          </p:cNvSpPr>
          <p:nvPr userDrawn="1"/>
        </p:nvSpPr>
        <p:spPr>
          <a:xfrm>
            <a:off x="557403" y="6119505"/>
            <a:ext cx="1545735" cy="46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alpha val="50000"/>
                  </a:schemeClr>
                </a:solidFill>
                <a:latin typeface="Roboto" charset="0"/>
                <a:ea typeface="Roboto" charset="0"/>
                <a:cs typeface="Roboto" charset="0"/>
              </a:rPr>
              <a:t>Guy Harrison</a:t>
            </a:r>
          </a:p>
          <a:p>
            <a:pPr marL="0" indent="0">
              <a:spcBef>
                <a:spcPts val="500"/>
              </a:spcBef>
              <a:buNone/>
            </a:pPr>
            <a:r>
              <a:rPr lang="en-US" sz="1000" dirty="0">
                <a:solidFill>
                  <a:schemeClr val="bg1">
                    <a:alpha val="50000"/>
                  </a:schemeClr>
                </a:solidFill>
                <a:latin typeface="Roboto" charset="0"/>
                <a:ea typeface="Roboto" charset="0"/>
                <a:cs typeface="Roboto" charset="0"/>
              </a:rPr>
              <a:t>ProvenDB CTO</a:t>
            </a:r>
            <a:endParaRPr lang="en-US" sz="1200" dirty="0">
              <a:solidFill>
                <a:schemeClr val="bg1">
                  <a:alpha val="50000"/>
                </a:schemeClr>
              </a:solidFill>
              <a:latin typeface="Roboto" charset="0"/>
              <a:ea typeface="Roboto" charset="0"/>
              <a:cs typeface="Roboto" charset="0"/>
            </a:endParaRPr>
          </a:p>
          <a:p>
            <a:pPr marL="0" indent="0">
              <a:buNone/>
            </a:pPr>
            <a:endParaRPr lang="en-US" sz="1200" dirty="0">
              <a:solidFill>
                <a:schemeClr val="bg1">
                  <a:alpha val="50000"/>
                </a:schemeClr>
              </a:solidFill>
              <a:latin typeface="Roboto" charset="0"/>
              <a:ea typeface="Roboto" charset="0"/>
              <a:cs typeface="Roboto" charset="0"/>
            </a:endParaRPr>
          </a:p>
        </p:txBody>
      </p:sp>
    </p:spTree>
    <p:extLst>
      <p:ext uri="{BB962C8B-B14F-4D97-AF65-F5344CB8AC3E}">
        <p14:creationId xmlns:p14="http://schemas.microsoft.com/office/powerpoint/2010/main" val="891759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eak Heading 2">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a:off x="6278118" y="-1022856"/>
            <a:ext cx="7551092" cy="7606468"/>
          </a:xfrm>
          <a:prstGeom prst="rect">
            <a:avLst/>
          </a:prstGeom>
        </p:spPr>
      </p:pic>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l="73409" r="1"/>
          <a:stretch/>
        </p:blipFill>
        <p:spPr>
          <a:xfrm>
            <a:off x="-10634" y="-1"/>
            <a:ext cx="2718505" cy="6852809"/>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ground Graphic 8">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b="52796"/>
          <a:stretch/>
        </p:blipFill>
        <p:spPr>
          <a:xfrm>
            <a:off x="4454770" y="1416149"/>
            <a:ext cx="7737230" cy="5441851"/>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ground Graphic 9">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133" t="23703" r="29873" b="17349"/>
          <a:stretch/>
        </p:blipFill>
        <p:spPr>
          <a:xfrm>
            <a:off x="-23149" y="-11575"/>
            <a:ext cx="12215149" cy="6869576"/>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ckground Graphic 10">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26760" t="45628" b="26723"/>
          <a:stretch/>
        </p:blipFill>
        <p:spPr>
          <a:xfrm>
            <a:off x="0" y="0"/>
            <a:ext cx="12192000" cy="6858000"/>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ckground Graphic 11">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53420"/>
          <a:stretch/>
        </p:blipFill>
        <p:spPr>
          <a:xfrm flipH="1">
            <a:off x="7408354" y="-9058"/>
            <a:ext cx="4783646" cy="6882048"/>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reak Heading 3">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a:off x="5906484" y="0"/>
            <a:ext cx="5498066" cy="6858000"/>
          </a:xfrm>
          <a:prstGeom prst="rect">
            <a:avLst/>
          </a:prstGeom>
        </p:spPr>
      </p:pic>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l="73409" r="1"/>
          <a:stretch/>
        </p:blipFill>
        <p:spPr>
          <a:xfrm>
            <a:off x="-10634" y="-1"/>
            <a:ext cx="2718505" cy="6852809"/>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ground Graphic 12">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t="10658" r="65000" b="39030"/>
          <a:stretch/>
        </p:blipFill>
        <p:spPr>
          <a:xfrm>
            <a:off x="7421202" y="-1"/>
            <a:ext cx="4770797" cy="6858001"/>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ckground Graphic 13">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40766" t="-99" r="-11026" b="41151"/>
          <a:stretch/>
        </p:blipFill>
        <p:spPr>
          <a:xfrm>
            <a:off x="-14990" y="-11575"/>
            <a:ext cx="12215149" cy="6869576"/>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 Heading 4">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rot="16200000">
            <a:off x="4148256" y="-1274487"/>
            <a:ext cx="7291893" cy="8759250"/>
          </a:xfrm>
          <a:prstGeom prst="rect">
            <a:avLst/>
          </a:prstGeom>
        </p:spPr>
      </p:pic>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l="73409" r="1"/>
          <a:stretch/>
        </p:blipFill>
        <p:spPr>
          <a:xfrm>
            <a:off x="-10634" y="-1"/>
            <a:ext cx="2718505" cy="6852809"/>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Graphic 14">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20237" t="60225" r="9787"/>
          <a:stretch/>
        </p:blipFill>
        <p:spPr>
          <a:xfrm rot="16200000">
            <a:off x="-1479884" y="1479884"/>
            <a:ext cx="6858002" cy="3898230"/>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reak Heading 1">
    <p:bg>
      <p:bgPr>
        <a:solidFill>
          <a:srgbClr val="1F557B"/>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a:off x="5890256" y="-1"/>
            <a:ext cx="7860119" cy="9441821"/>
          </a:xfrm>
          <a:prstGeom prst="rect">
            <a:avLst/>
          </a:prstGeom>
        </p:spPr>
      </p:pic>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73409" r="1"/>
          <a:stretch/>
        </p:blipFill>
        <p:spPr>
          <a:xfrm>
            <a:off x="-10634" y="-1"/>
            <a:ext cx="2718505" cy="6852809"/>
          </a:xfrm>
          <a:prstGeom prst="rect">
            <a:avLst/>
          </a:prstGeom>
        </p:spPr>
      </p:pic>
    </p:spTree>
    <p:extLst>
      <p:ext uri="{BB962C8B-B14F-4D97-AF65-F5344CB8AC3E}">
        <p14:creationId xmlns:p14="http://schemas.microsoft.com/office/powerpoint/2010/main" val="506333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 Heading 5">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rot="382068" flipH="1">
            <a:off x="3571608" y="-1"/>
            <a:ext cx="8776230" cy="7445976"/>
          </a:xfrm>
          <a:prstGeom prst="rect">
            <a:avLst/>
          </a:prstGeom>
        </p:spPr>
      </p:pic>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l="73409" r="1"/>
          <a:stretch/>
        </p:blipFill>
        <p:spPr>
          <a:xfrm>
            <a:off x="-10634" y="-1"/>
            <a:ext cx="2718505" cy="6852809"/>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F557B"/>
        </a:solidFill>
        <a:effectLst/>
      </p:bgPr>
    </p:bg>
    <p:spTree>
      <p:nvGrpSpPr>
        <p:cNvPr id="1" name=""/>
        <p:cNvGrpSpPr/>
        <p:nvPr/>
      </p:nvGrpSpPr>
      <p:grpSpPr>
        <a:xfrm>
          <a:off x="0" y="0"/>
          <a:ext cx="0" cy="0"/>
          <a:chOff x="0" y="0"/>
          <a:chExt cx="0" cy="0"/>
        </a:xfrm>
      </p:grpSpPr>
      <p:sp>
        <p:nvSpPr>
          <p:cNvPr id="4" name="Rectangle 3"/>
          <p:cNvSpPr/>
          <p:nvPr userDrawn="1"/>
        </p:nvSpPr>
        <p:spPr>
          <a:xfrm>
            <a:off x="0" y="-1"/>
            <a:ext cx="12192000" cy="6858001"/>
          </a:xfrm>
          <a:prstGeom prst="rect">
            <a:avLst/>
          </a:prstGeom>
          <a:solidFill>
            <a:srgbClr val="1F5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73409" r="1"/>
          <a:stretch/>
        </p:blipFill>
        <p:spPr>
          <a:xfrm>
            <a:off x="-10634" y="-1"/>
            <a:ext cx="2718505" cy="6852809"/>
          </a:xfrm>
          <a:prstGeom prst="rect">
            <a:avLst/>
          </a:prstGeom>
        </p:spPr>
      </p:pic>
      <p:pic>
        <p:nvPicPr>
          <p:cNvPr id="6" name="Picture 5"/>
          <p:cNvPicPr>
            <a:picLocks noChangeAspect="1"/>
          </p:cNvPicPr>
          <p:nvPr userDrawn="1"/>
        </p:nvPicPr>
        <p:blipFill>
          <a:blip r:embed="rId3" cstate="screen">
            <a:alphaModFix amt="5000"/>
            <a:extLst>
              <a:ext uri="{28A0092B-C50C-407E-A947-70E740481C1C}">
                <a14:useLocalDpi xmlns:a14="http://schemas.microsoft.com/office/drawing/2010/main"/>
              </a:ext>
            </a:extLst>
          </a:blip>
          <a:stretch>
            <a:fillRect/>
          </a:stretch>
        </p:blipFill>
        <p:spPr>
          <a:xfrm>
            <a:off x="3831467" y="-71845"/>
            <a:ext cx="7121308" cy="8882747"/>
          </a:xfrm>
          <a:prstGeom prst="rect">
            <a:avLst/>
          </a:prstGeom>
        </p:spPr>
      </p:pic>
      <p:pic>
        <p:nvPicPr>
          <p:cNvPr id="9" name="Picture 8"/>
          <p:cNvPicPr>
            <a:picLocks noChangeAspect="1"/>
          </p:cNvPicPr>
          <p:nvPr userDrawn="1"/>
        </p:nvPicPr>
        <p:blipFill>
          <a:blip r:embed="rId4">
            <a:alphaModFix amt="50000"/>
            <a:extLst>
              <a:ext uri="{28A0092B-C50C-407E-A947-70E740481C1C}">
                <a14:useLocalDpi xmlns:a14="http://schemas.microsoft.com/office/drawing/2010/main" val="0"/>
              </a:ext>
            </a:extLst>
          </a:blip>
          <a:stretch>
            <a:fillRect/>
          </a:stretch>
        </p:blipFill>
        <p:spPr>
          <a:xfrm>
            <a:off x="655819" y="6249468"/>
            <a:ext cx="757349" cy="202369"/>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1F557B"/>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ground Graphic 1">
    <p:bg>
      <p:bgPr>
        <a:solidFill>
          <a:srgbClr val="1F557B"/>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53420"/>
          <a:stretch/>
        </p:blipFill>
        <p:spPr>
          <a:xfrm>
            <a:off x="0" y="-9058"/>
            <a:ext cx="4782384" cy="688204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Graphic 2">
    <p:bg>
      <p:bgPr>
        <a:solidFill>
          <a:srgbClr val="1F557B"/>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11497" t="32728" r="66052" b="35548"/>
          <a:stretch/>
        </p:blipFill>
        <p:spPr>
          <a:xfrm>
            <a:off x="0" y="-1"/>
            <a:ext cx="4853354" cy="6858001"/>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ground Graphic 3">
    <p:bg>
      <p:bgPr>
        <a:solidFill>
          <a:srgbClr val="1F557B"/>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23803" t="23703" r="5937" b="17349"/>
          <a:stretch/>
        </p:blipFill>
        <p:spPr>
          <a:xfrm>
            <a:off x="-23149" y="-11575"/>
            <a:ext cx="12215149" cy="6869576"/>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ckground Graphic 4">
    <p:bg>
      <p:bgPr>
        <a:solidFill>
          <a:srgbClr val="1F557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89854" t="44284" r="484" b="43446"/>
          <a:stretch/>
        </p:blipFill>
        <p:spPr>
          <a:xfrm>
            <a:off x="6791177" y="0"/>
            <a:ext cx="5400823" cy="685800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ckground Graphic 5">
    <p:bg>
      <p:bgPr>
        <a:solidFill>
          <a:srgbClr val="1F557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t="6731" r="54327" b="6731"/>
          <a:stretch/>
        </p:blipFill>
        <p:spPr>
          <a:xfrm>
            <a:off x="8572500" y="0"/>
            <a:ext cx="3619500" cy="685800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ground Graphic 6">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l="44530" t="14478" b="43899"/>
          <a:stretch/>
        </p:blipFill>
        <p:spPr>
          <a:xfrm>
            <a:off x="-2" y="0"/>
            <a:ext cx="9139621" cy="685800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 Graphic 7">
    <p:bg>
      <p:bgPr>
        <a:solidFill>
          <a:srgbClr val="1F557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alphaModFix amt="5000"/>
            <a:extLst>
              <a:ext uri="{28A0092B-C50C-407E-A947-70E740481C1C}">
                <a14:useLocalDpi xmlns:a14="http://schemas.microsoft.com/office/drawing/2010/main"/>
              </a:ext>
            </a:extLst>
          </a:blip>
          <a:srcRect t="59570" r="11961"/>
          <a:stretch/>
        </p:blipFill>
        <p:spPr>
          <a:xfrm>
            <a:off x="3563816" y="0"/>
            <a:ext cx="8628184" cy="3962400"/>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F557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Content Placeholder 2"/>
          <p:cNvSpPr txBox="1">
            <a:spLocks/>
          </p:cNvSpPr>
          <p:nvPr userDrawn="1"/>
        </p:nvSpPr>
        <p:spPr>
          <a:xfrm>
            <a:off x="2898901" y="6226829"/>
            <a:ext cx="6520972" cy="242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500"/>
              </a:spcBef>
              <a:buNone/>
            </a:pPr>
            <a:r>
              <a:rPr lang="en-US" sz="800" dirty="0">
                <a:solidFill>
                  <a:schemeClr val="bg1">
                    <a:alpha val="50000"/>
                  </a:schemeClr>
                </a:solidFill>
                <a:latin typeface="Roboto" charset="0"/>
                <a:ea typeface="Roboto" charset="0"/>
                <a:cs typeface="Roboto" charset="0"/>
              </a:rPr>
              <a:t>Introduction to ProvenDB - Slide </a:t>
            </a:r>
            <a:fld id="{38470346-42F2-9444-8032-691E283C146A}" type="slidenum">
              <a:rPr lang="en-US" sz="800" smtClean="0">
                <a:solidFill>
                  <a:schemeClr val="bg1">
                    <a:alpha val="50000"/>
                  </a:schemeClr>
                </a:solidFill>
                <a:latin typeface="Roboto" charset="0"/>
                <a:ea typeface="Roboto" charset="0"/>
                <a:cs typeface="Roboto" charset="0"/>
              </a:rPr>
              <a:pPr marL="0" indent="0" algn="ctr">
                <a:spcBef>
                  <a:spcPts val="500"/>
                </a:spcBef>
                <a:buNone/>
              </a:pPr>
              <a:t>‹#›</a:t>
            </a:fld>
            <a:endParaRPr lang="en-US" sz="800" dirty="0">
              <a:solidFill>
                <a:schemeClr val="bg1">
                  <a:alpha val="50000"/>
                </a:schemeClr>
              </a:solidFill>
              <a:latin typeface="Roboto" charset="0"/>
              <a:ea typeface="Roboto" charset="0"/>
              <a:cs typeface="Roboto" charset="0"/>
            </a:endParaRPr>
          </a:p>
        </p:txBody>
      </p:sp>
      <p:sp>
        <p:nvSpPr>
          <p:cNvPr id="9" name="Content Placeholder 2"/>
          <p:cNvSpPr txBox="1">
            <a:spLocks/>
          </p:cNvSpPr>
          <p:nvPr userDrawn="1"/>
        </p:nvSpPr>
        <p:spPr>
          <a:xfrm>
            <a:off x="10053664" y="6119505"/>
            <a:ext cx="1545735" cy="46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b="1" dirty="0" err="1">
                <a:solidFill>
                  <a:schemeClr val="bg1">
                    <a:alpha val="50000"/>
                  </a:schemeClr>
                </a:solidFill>
                <a:latin typeface="Roboto" charset="0"/>
                <a:ea typeface="Roboto" charset="0"/>
                <a:cs typeface="Roboto" charset="0"/>
              </a:rPr>
              <a:t>provendb.com</a:t>
            </a:r>
            <a:endParaRPr lang="en-US" sz="1000" b="1" dirty="0">
              <a:solidFill>
                <a:schemeClr val="bg1">
                  <a:alpha val="50000"/>
                </a:schemeClr>
              </a:solidFill>
              <a:latin typeface="Roboto" charset="0"/>
              <a:ea typeface="Roboto" charset="0"/>
              <a:cs typeface="Roboto" charset="0"/>
            </a:endParaRPr>
          </a:p>
          <a:p>
            <a:pPr marL="0" indent="0" algn="r">
              <a:spcBef>
                <a:spcPts val="500"/>
              </a:spcBef>
              <a:buNone/>
            </a:pPr>
            <a:r>
              <a:rPr lang="en-US" sz="1000" dirty="0" err="1">
                <a:solidFill>
                  <a:schemeClr val="bg1">
                    <a:alpha val="50000"/>
                  </a:schemeClr>
                </a:solidFill>
                <a:latin typeface="Roboto" charset="0"/>
                <a:ea typeface="Roboto" charset="0"/>
                <a:cs typeface="Roboto" charset="0"/>
              </a:rPr>
              <a:t>info@provendb.com</a:t>
            </a:r>
            <a:endParaRPr lang="en-US" sz="1200" dirty="0">
              <a:solidFill>
                <a:schemeClr val="bg1">
                  <a:alpha val="50000"/>
                </a:schemeClr>
              </a:solidFill>
              <a:latin typeface="Roboto" charset="0"/>
              <a:ea typeface="Roboto" charset="0"/>
              <a:cs typeface="Roboto" charset="0"/>
            </a:endParaRPr>
          </a:p>
          <a:p>
            <a:pPr marL="0" indent="0" algn="r">
              <a:buNone/>
            </a:pPr>
            <a:endParaRPr lang="en-US" sz="1200" dirty="0">
              <a:solidFill>
                <a:schemeClr val="bg1">
                  <a:alpha val="50000"/>
                </a:schemeClr>
              </a:solidFill>
              <a:latin typeface="Roboto" charset="0"/>
              <a:ea typeface="Roboto" charset="0"/>
              <a:cs typeface="Roboto" charset="0"/>
            </a:endParaRPr>
          </a:p>
        </p:txBody>
      </p:sp>
      <p:pic>
        <p:nvPicPr>
          <p:cNvPr id="10" name="Picture 9"/>
          <p:cNvPicPr>
            <a:picLocks noChangeAspect="1"/>
          </p:cNvPicPr>
          <p:nvPr userDrawn="1"/>
        </p:nvPicPr>
        <p:blipFill>
          <a:blip r:embed="rId24">
            <a:alphaModFix amt="50000"/>
            <a:extLst>
              <a:ext uri="{28A0092B-C50C-407E-A947-70E740481C1C}">
                <a14:useLocalDpi xmlns:a14="http://schemas.microsoft.com/office/drawing/2010/main" val="0"/>
              </a:ext>
            </a:extLst>
          </a:blip>
          <a:stretch>
            <a:fillRect/>
          </a:stretch>
        </p:blipFill>
        <p:spPr>
          <a:xfrm>
            <a:off x="655819" y="6249468"/>
            <a:ext cx="757349" cy="202369"/>
          </a:xfrm>
          <a:prstGeom prst="rect">
            <a:avLst/>
          </a:prstGeom>
        </p:spPr>
      </p:pic>
    </p:spTree>
    <p:extLst>
      <p:ext uri="{BB962C8B-B14F-4D97-AF65-F5344CB8AC3E}">
        <p14:creationId xmlns:p14="http://schemas.microsoft.com/office/powerpoint/2010/main" val="465147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3200" b="1" kern="1200">
          <a:solidFill>
            <a:schemeClr val="bg1"/>
          </a:solidFill>
          <a:latin typeface="Roboto" charset="0"/>
          <a:ea typeface="Roboto" charset="0"/>
          <a:cs typeface="Roboto" charset="0"/>
        </a:defRPr>
      </a:lvl1pPr>
    </p:titleStyle>
    <p:bodyStyle>
      <a:lvl1pPr marL="228600" indent="-228600" algn="l" defTabSz="914400" rtl="0" eaLnBrk="1" latinLnBrk="0" hangingPunct="1">
        <a:lnSpc>
          <a:spcPct val="90000"/>
        </a:lnSpc>
        <a:spcBef>
          <a:spcPts val="1000"/>
        </a:spcBef>
        <a:buFont typeface="Arial"/>
        <a:buChar char="•"/>
        <a:defRPr sz="18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4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2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emf"/><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0.png"/><Relationship Id="rId7" Type="http://schemas.openxmlformats.org/officeDocument/2006/relationships/image" Target="../media/image81.sv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3.svg"/></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96.tiff"/><Relationship Id="rId5" Type="http://schemas.openxmlformats.org/officeDocument/2006/relationships/image" Target="../media/image95.emf"/><Relationship Id="rId4" Type="http://schemas.openxmlformats.org/officeDocument/2006/relationships/image" Target="../media/image94.emf"/></Relationships>
</file>

<file path=ppt/slides/_rels/slide2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25.xml.rels><?xml version="1.0" encoding="UTF-8" standalone="yes"?>
<Relationships xmlns="http://schemas.openxmlformats.org/package/2006/relationships"><Relationship Id="rId8" Type="http://schemas.openxmlformats.org/officeDocument/2006/relationships/image" Target="../media/image102.tif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26.xml.rels><?xml version="1.0" encoding="UTF-8" standalone="yes"?>
<Relationships xmlns="http://schemas.openxmlformats.org/package/2006/relationships"><Relationship Id="rId8" Type="http://schemas.openxmlformats.org/officeDocument/2006/relationships/image" Target="../media/image108.tiff"/><Relationship Id="rId13" Type="http://schemas.openxmlformats.org/officeDocument/2006/relationships/image" Target="../media/image113.tiff"/><Relationship Id="rId3" Type="http://schemas.openxmlformats.org/officeDocument/2006/relationships/image" Target="../media/image101.emf"/><Relationship Id="rId7" Type="http://schemas.openxmlformats.org/officeDocument/2006/relationships/image" Target="../media/image107.tiff"/><Relationship Id="rId12" Type="http://schemas.openxmlformats.org/officeDocument/2006/relationships/image" Target="../media/image112.tiff"/><Relationship Id="rId2" Type="http://schemas.openxmlformats.org/officeDocument/2006/relationships/image" Target="../media/image103.emf"/><Relationship Id="rId1" Type="http://schemas.openxmlformats.org/officeDocument/2006/relationships/slideLayout" Target="../slideLayouts/slideLayout22.xml"/><Relationship Id="rId6" Type="http://schemas.openxmlformats.org/officeDocument/2006/relationships/image" Target="../media/image106.emf"/><Relationship Id="rId11" Type="http://schemas.openxmlformats.org/officeDocument/2006/relationships/image" Target="../media/image111.tiff"/><Relationship Id="rId5" Type="http://schemas.openxmlformats.org/officeDocument/2006/relationships/image" Target="../media/image105.emf"/><Relationship Id="rId15" Type="http://schemas.openxmlformats.org/officeDocument/2006/relationships/image" Target="../media/image115.tiff"/><Relationship Id="rId10" Type="http://schemas.openxmlformats.org/officeDocument/2006/relationships/image" Target="../media/image110.tiff"/><Relationship Id="rId4" Type="http://schemas.openxmlformats.org/officeDocument/2006/relationships/image" Target="../media/image104.emf"/><Relationship Id="rId9" Type="http://schemas.openxmlformats.org/officeDocument/2006/relationships/image" Target="../media/image109.tiff"/><Relationship Id="rId14" Type="http://schemas.openxmlformats.org/officeDocument/2006/relationships/image" Target="../media/image114.tiff"/></Relationships>
</file>

<file path=ppt/slides/_rels/slide27.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tiff"/><Relationship Id="rId7" Type="http://schemas.openxmlformats.org/officeDocument/2006/relationships/image" Target="../media/image43.tiff"/><Relationship Id="rId12" Type="http://schemas.openxmlformats.org/officeDocument/2006/relationships/image" Target="../media/image48.tiff"/><Relationship Id="rId2" Type="http://schemas.openxmlformats.org/officeDocument/2006/relationships/image" Target="../media/image38.tiff"/><Relationship Id="rId1" Type="http://schemas.openxmlformats.org/officeDocument/2006/relationships/slideLayout" Target="../slideLayouts/slideLayout22.xml"/><Relationship Id="rId6" Type="http://schemas.openxmlformats.org/officeDocument/2006/relationships/image" Target="../media/image42.tiff"/><Relationship Id="rId11" Type="http://schemas.openxmlformats.org/officeDocument/2006/relationships/image" Target="../media/image47.tiff"/><Relationship Id="rId5" Type="http://schemas.openxmlformats.org/officeDocument/2006/relationships/image" Target="../media/image41.tiff"/><Relationship Id="rId10" Type="http://schemas.openxmlformats.org/officeDocument/2006/relationships/image" Target="../media/image46.tiff"/><Relationship Id="rId4" Type="http://schemas.openxmlformats.org/officeDocument/2006/relationships/image" Target="../media/image40.tiff"/><Relationship Id="rId9" Type="http://schemas.openxmlformats.org/officeDocument/2006/relationships/image" Target="../media/image45.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hyperlink" Target="https://en.wikipedia.org/wiki/No_symbo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119.png"/><Relationship Id="rId5" Type="http://schemas.openxmlformats.org/officeDocument/2006/relationships/image" Target="../media/image30.emf"/><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24.tiff"/><Relationship Id="rId5" Type="http://schemas.openxmlformats.org/officeDocument/2006/relationships/image" Target="../media/image123.tiff"/><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54.tiff"/><Relationship Id="rId4" Type="http://schemas.openxmlformats.org/officeDocument/2006/relationships/image" Target="../media/image53.tiff"/></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126.tiff"/></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28.xml"/><Relationship Id="rId1" Type="http://schemas.openxmlformats.org/officeDocument/2006/relationships/slideLayout" Target="../slideLayouts/slideLayout21.xml"/><Relationship Id="rId5" Type="http://schemas.openxmlformats.org/officeDocument/2006/relationships/image" Target="../media/image129.png"/><Relationship Id="rId4" Type="http://schemas.openxmlformats.org/officeDocument/2006/relationships/image" Target="../media/image128.emf"/></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emf"/><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tiff"/><Relationship Id="rId7" Type="http://schemas.openxmlformats.org/officeDocument/2006/relationships/image" Target="../media/image43.tiff"/><Relationship Id="rId12" Type="http://schemas.openxmlformats.org/officeDocument/2006/relationships/image" Target="../media/image48.tiff"/><Relationship Id="rId2" Type="http://schemas.openxmlformats.org/officeDocument/2006/relationships/image" Target="../media/image38.tiff"/><Relationship Id="rId1" Type="http://schemas.openxmlformats.org/officeDocument/2006/relationships/slideLayout" Target="../slideLayouts/slideLayout22.xml"/><Relationship Id="rId6" Type="http://schemas.openxmlformats.org/officeDocument/2006/relationships/image" Target="../media/image42.tiff"/><Relationship Id="rId11" Type="http://schemas.openxmlformats.org/officeDocument/2006/relationships/image" Target="../media/image47.tiff"/><Relationship Id="rId5" Type="http://schemas.openxmlformats.org/officeDocument/2006/relationships/image" Target="../media/image41.tiff"/><Relationship Id="rId10" Type="http://schemas.openxmlformats.org/officeDocument/2006/relationships/image" Target="../media/image46.tiff"/><Relationship Id="rId4" Type="http://schemas.openxmlformats.org/officeDocument/2006/relationships/image" Target="../media/image40.tiff"/><Relationship Id="rId9" Type="http://schemas.openxmlformats.org/officeDocument/2006/relationships/image" Target="../media/image45.tiff"/></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4.tiff"/><Relationship Id="rId4" Type="http://schemas.openxmlformats.org/officeDocument/2006/relationships/image" Target="../media/image5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557B"/>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029918" y="5066292"/>
            <a:ext cx="8571095" cy="668792"/>
          </a:xfrm>
        </p:spPr>
        <p:txBody>
          <a:bodyPr>
            <a:normAutofit/>
          </a:bodyPr>
          <a:lstStyle/>
          <a:p>
            <a:pPr algn="r"/>
            <a:r>
              <a:rPr lang="en-US" sz="2500" b="1" dirty="0">
                <a:solidFill>
                  <a:schemeClr val="bg1"/>
                </a:solidFill>
                <a:latin typeface="Roboto" charset="0"/>
                <a:ea typeface="Roboto" charset="0"/>
                <a:cs typeface="Roboto" charset="0"/>
              </a:rPr>
              <a:t>Introduction</a:t>
            </a:r>
          </a:p>
        </p:txBody>
      </p:sp>
      <p:sp>
        <p:nvSpPr>
          <p:cNvPr id="3" name="Subtitle 2"/>
          <p:cNvSpPr>
            <a:spLocks noGrp="1"/>
          </p:cNvSpPr>
          <p:nvPr>
            <p:ph type="subTitle" idx="4294967295"/>
          </p:nvPr>
        </p:nvSpPr>
        <p:spPr>
          <a:xfrm>
            <a:off x="3029918" y="5735084"/>
            <a:ext cx="8571095" cy="578076"/>
          </a:xfrm>
        </p:spPr>
        <p:txBody>
          <a:bodyPr>
            <a:normAutofit/>
          </a:bodyPr>
          <a:lstStyle/>
          <a:p>
            <a:pPr marL="0" indent="0" algn="r">
              <a:buNone/>
            </a:pPr>
            <a:r>
              <a:rPr lang="en-US" sz="1500" dirty="0">
                <a:solidFill>
                  <a:srgbClr val="B3C5D1"/>
                </a:solidFill>
                <a:latin typeface="Roboto" charset="0"/>
                <a:ea typeface="Roboto" charset="0"/>
                <a:cs typeface="Roboto" charset="0"/>
              </a:rPr>
              <a:t>May 2019</a:t>
            </a:r>
          </a:p>
        </p:txBody>
      </p:sp>
      <p:sp>
        <p:nvSpPr>
          <p:cNvPr id="7" name="TextBox 6"/>
          <p:cNvSpPr txBox="1"/>
          <p:nvPr/>
        </p:nvSpPr>
        <p:spPr>
          <a:xfrm>
            <a:off x="8018695" y="3955168"/>
            <a:ext cx="3464909" cy="307777"/>
          </a:xfrm>
          <a:prstGeom prst="rect">
            <a:avLst/>
          </a:prstGeom>
          <a:noFill/>
        </p:spPr>
        <p:txBody>
          <a:bodyPr wrap="square" rtlCol="0">
            <a:spAutoFit/>
          </a:bodyPr>
          <a:lstStyle/>
          <a:p>
            <a:r>
              <a:rPr lang="en-US" sz="1400" i="1" dirty="0">
                <a:solidFill>
                  <a:srgbClr val="B3C5D1"/>
                </a:solidFill>
                <a:latin typeface="Roboto" charset="0"/>
                <a:ea typeface="Roboto" charset="0"/>
                <a:cs typeface="Roboto" charset="0"/>
              </a:rPr>
              <a:t>A Blockchain enabled database service.</a:t>
            </a:r>
          </a:p>
        </p:txBody>
      </p:sp>
    </p:spTree>
    <p:extLst>
      <p:ext uri="{BB962C8B-B14F-4D97-AF65-F5344CB8AC3E}">
        <p14:creationId xmlns:p14="http://schemas.microsoft.com/office/powerpoint/2010/main" val="749315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txBox="1">
            <a:spLocks/>
          </p:cNvSpPr>
          <p:nvPr/>
        </p:nvSpPr>
        <p:spPr>
          <a:xfrm>
            <a:off x="1990776" y="2814231"/>
            <a:ext cx="8779983"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AU" sz="4000" dirty="0"/>
              <a:t>Backup</a:t>
            </a:r>
            <a:endParaRPr lang="en-US" sz="4000" dirty="0"/>
          </a:p>
        </p:txBody>
      </p:sp>
      <p:sp>
        <p:nvSpPr>
          <p:cNvPr id="2" name="Title 1">
            <a:extLst>
              <a:ext uri="{FF2B5EF4-FFF2-40B4-BE49-F238E27FC236}">
                <a16:creationId xmlns:a16="http://schemas.microsoft.com/office/drawing/2014/main" id="{628B30EE-AEE0-404C-8F18-DC9094F46AB4}"/>
              </a:ext>
            </a:extLst>
          </p:cNvPr>
          <p:cNvSpPr>
            <a:spLocks noGrp="1"/>
          </p:cNvSpPr>
          <p:nvPr>
            <p:ph type="title" idx="4294967295"/>
          </p:nvPr>
        </p:nvSpPr>
        <p:spPr/>
        <p:txBody>
          <a:bodyPr/>
          <a:lstStyle/>
          <a:p>
            <a:endParaRPr lang="en-US" dirty="0"/>
          </a:p>
        </p:txBody>
      </p:sp>
    </p:spTree>
    <p:extLst>
      <p:ext uri="{BB962C8B-B14F-4D97-AF65-F5344CB8AC3E}">
        <p14:creationId xmlns:p14="http://schemas.microsoft.com/office/powerpoint/2010/main" val="1759007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61724" y="2458314"/>
            <a:ext cx="2303178" cy="3020634"/>
            <a:chOff x="1299754" y="2458314"/>
            <a:chExt cx="2303178" cy="3020634"/>
          </a:xfrm>
        </p:grpSpPr>
        <p:sp>
          <p:nvSpPr>
            <p:cNvPr id="38" name="Rounded Rectangle 37"/>
            <p:cNvSpPr/>
            <p:nvPr/>
          </p:nvSpPr>
          <p:spPr>
            <a:xfrm>
              <a:off x="1299754" y="2458314"/>
              <a:ext cx="2303178" cy="3020634"/>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Content Placeholder 2"/>
            <p:cNvSpPr txBox="1">
              <a:spLocks/>
            </p:cNvSpPr>
            <p:nvPr/>
          </p:nvSpPr>
          <p:spPr>
            <a:xfrm>
              <a:off x="1522519" y="3569657"/>
              <a:ext cx="1857153"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Public</a:t>
              </a:r>
            </a:p>
          </p:txBody>
        </p:sp>
        <p:sp>
          <p:nvSpPr>
            <p:cNvPr id="40" name="TextBox 39">
              <a:extLst>
                <a:ext uri="{FF2B5EF4-FFF2-40B4-BE49-F238E27FC236}">
                  <a16:creationId xmlns:a16="http://schemas.microsoft.com/office/drawing/2014/main" id="{C972831A-A13D-3247-B0C4-98C03D55F011}"/>
                </a:ext>
              </a:extLst>
            </p:cNvPr>
            <p:cNvSpPr txBox="1"/>
            <p:nvPr/>
          </p:nvSpPr>
          <p:spPr>
            <a:xfrm>
              <a:off x="1522520" y="3955730"/>
              <a:ext cx="1857152" cy="830997"/>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Transactions on the Blockchain are public (though they may be anonymous). </a:t>
              </a:r>
              <a:endParaRPr lang="en-US" sz="1200" dirty="0">
                <a:solidFill>
                  <a:srgbClr val="9FAEBD"/>
                </a:solidFill>
                <a:latin typeface="Roboto" panose="02000000000000000000" pitchFamily="2" charset="0"/>
                <a:ea typeface="Roboto" panose="02000000000000000000" pitchFamily="2" charset="0"/>
              </a:endParaRPr>
            </a:p>
          </p:txBody>
        </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80213" y="2849410"/>
              <a:ext cx="554418" cy="554416"/>
            </a:xfrm>
            <a:prstGeom prst="rect">
              <a:avLst/>
            </a:prstGeom>
          </p:spPr>
        </p:pic>
      </p:grpSp>
      <p:grpSp>
        <p:nvGrpSpPr>
          <p:cNvPr id="42" name="Group 41"/>
          <p:cNvGrpSpPr/>
          <p:nvPr/>
        </p:nvGrpSpPr>
        <p:grpSpPr>
          <a:xfrm>
            <a:off x="6278666" y="2459651"/>
            <a:ext cx="2303178" cy="3020634"/>
            <a:chOff x="6178402" y="2459651"/>
            <a:chExt cx="2303178" cy="3020634"/>
          </a:xfrm>
        </p:grpSpPr>
        <p:sp>
          <p:nvSpPr>
            <p:cNvPr id="43" name="Rounded Rectangle 42"/>
            <p:cNvSpPr/>
            <p:nvPr/>
          </p:nvSpPr>
          <p:spPr>
            <a:xfrm>
              <a:off x="6178402" y="2459651"/>
              <a:ext cx="2303178" cy="3020634"/>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4" name="Content Placeholder 2"/>
            <p:cNvSpPr txBox="1">
              <a:spLocks/>
            </p:cNvSpPr>
            <p:nvPr/>
          </p:nvSpPr>
          <p:spPr>
            <a:xfrm>
              <a:off x="6401167" y="3570994"/>
              <a:ext cx="1857153"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Distributed</a:t>
              </a:r>
            </a:p>
          </p:txBody>
        </p:sp>
        <p:sp>
          <p:nvSpPr>
            <p:cNvPr id="45" name="TextBox 44">
              <a:extLst>
                <a:ext uri="{FF2B5EF4-FFF2-40B4-BE49-F238E27FC236}">
                  <a16:creationId xmlns:a16="http://schemas.microsoft.com/office/drawing/2014/main" id="{C972831A-A13D-3247-B0C4-98C03D55F011}"/>
                </a:ext>
              </a:extLst>
            </p:cNvPr>
            <p:cNvSpPr txBox="1"/>
            <p:nvPr/>
          </p:nvSpPr>
          <p:spPr>
            <a:xfrm>
              <a:off x="6401168" y="3957067"/>
              <a:ext cx="1857152" cy="646331"/>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The Blockchain has no central administrator or centralized data storage.</a:t>
              </a:r>
              <a:endParaRPr lang="en-US" sz="1200" dirty="0">
                <a:solidFill>
                  <a:srgbClr val="9FAEBD"/>
                </a:solidFill>
                <a:latin typeface="Roboto" panose="02000000000000000000" pitchFamily="2" charset="0"/>
                <a:ea typeface="Roboto" panose="02000000000000000000" pitchFamily="2" charset="0"/>
              </a:endParaRPr>
            </a:p>
          </p:txBody>
        </p:sp>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7126" y="2904246"/>
              <a:ext cx="564306" cy="479920"/>
            </a:xfrm>
            <a:prstGeom prst="rect">
              <a:avLst/>
            </a:prstGeom>
          </p:spPr>
        </p:pic>
      </p:grpSp>
      <p:grpSp>
        <p:nvGrpSpPr>
          <p:cNvPr id="47" name="Group 46"/>
          <p:cNvGrpSpPr/>
          <p:nvPr/>
        </p:nvGrpSpPr>
        <p:grpSpPr>
          <a:xfrm>
            <a:off x="8937137" y="2459651"/>
            <a:ext cx="2303178" cy="3020634"/>
            <a:chOff x="8635399" y="2459651"/>
            <a:chExt cx="2303178" cy="3020634"/>
          </a:xfrm>
        </p:grpSpPr>
        <p:sp>
          <p:nvSpPr>
            <p:cNvPr id="48" name="Rounded Rectangle 47"/>
            <p:cNvSpPr/>
            <p:nvPr/>
          </p:nvSpPr>
          <p:spPr>
            <a:xfrm>
              <a:off x="8635399" y="2459651"/>
              <a:ext cx="2303178" cy="3020634"/>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Content Placeholder 2"/>
            <p:cNvSpPr txBox="1">
              <a:spLocks/>
            </p:cNvSpPr>
            <p:nvPr/>
          </p:nvSpPr>
          <p:spPr>
            <a:xfrm>
              <a:off x="8858164" y="3570994"/>
              <a:ext cx="1857153"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Immutable History</a:t>
              </a:r>
            </a:p>
          </p:txBody>
        </p:sp>
        <p:sp>
          <p:nvSpPr>
            <p:cNvPr id="50" name="TextBox 49">
              <a:extLst>
                <a:ext uri="{FF2B5EF4-FFF2-40B4-BE49-F238E27FC236}">
                  <a16:creationId xmlns:a16="http://schemas.microsoft.com/office/drawing/2014/main" id="{C972831A-A13D-3247-B0C4-98C03D55F011}"/>
                </a:ext>
              </a:extLst>
            </p:cNvPr>
            <p:cNvSpPr txBox="1"/>
            <p:nvPr/>
          </p:nvSpPr>
          <p:spPr>
            <a:xfrm>
              <a:off x="8858165" y="3957067"/>
              <a:ext cx="1857152" cy="646331"/>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The full history of all Blockchain transactions is preserved.</a:t>
              </a:r>
              <a:endParaRPr lang="en-US" sz="1200" dirty="0">
                <a:solidFill>
                  <a:srgbClr val="9FAEBD"/>
                </a:solidFill>
                <a:latin typeface="Roboto" panose="02000000000000000000" pitchFamily="2" charset="0"/>
                <a:ea typeface="Roboto" panose="02000000000000000000" pitchFamily="2" charset="0"/>
              </a:endParaRPr>
            </a:p>
          </p:txBody>
        </p:sp>
        <p:pic>
          <p:nvPicPr>
            <p:cNvPr id="51" name="Picture 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27523" y="2872934"/>
              <a:ext cx="518434" cy="511232"/>
            </a:xfrm>
            <a:prstGeom prst="rect">
              <a:avLst/>
            </a:prstGeom>
          </p:spPr>
        </p:pic>
      </p:grpSp>
      <p:sp>
        <p:nvSpPr>
          <p:cNvPr id="52" name="Content Placeholder 2"/>
          <p:cNvSpPr txBox="1">
            <a:spLocks/>
          </p:cNvSpPr>
          <p:nvPr/>
        </p:nvSpPr>
        <p:spPr>
          <a:xfrm>
            <a:off x="831850" y="1733652"/>
            <a:ext cx="9866630" cy="338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The Blockchain represents a new type of database:</a:t>
            </a:r>
          </a:p>
        </p:txBody>
      </p:sp>
      <p:grpSp>
        <p:nvGrpSpPr>
          <p:cNvPr id="54" name="Group 53"/>
          <p:cNvGrpSpPr/>
          <p:nvPr/>
        </p:nvGrpSpPr>
        <p:grpSpPr>
          <a:xfrm>
            <a:off x="3620195" y="2459651"/>
            <a:ext cx="2303178" cy="3020634"/>
            <a:chOff x="3620195" y="2459651"/>
            <a:chExt cx="2303178" cy="3020634"/>
          </a:xfrm>
        </p:grpSpPr>
        <p:sp>
          <p:nvSpPr>
            <p:cNvPr id="55" name="Rounded Rectangle 54"/>
            <p:cNvSpPr/>
            <p:nvPr/>
          </p:nvSpPr>
          <p:spPr>
            <a:xfrm>
              <a:off x="3620195" y="2459651"/>
              <a:ext cx="2303178" cy="3020634"/>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6" name="Content Placeholder 2"/>
            <p:cNvSpPr txBox="1">
              <a:spLocks/>
            </p:cNvSpPr>
            <p:nvPr/>
          </p:nvSpPr>
          <p:spPr>
            <a:xfrm>
              <a:off x="3842960" y="3570994"/>
              <a:ext cx="1857153"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Tamper Proof</a:t>
              </a:r>
            </a:p>
          </p:txBody>
        </p:sp>
        <p:sp>
          <p:nvSpPr>
            <p:cNvPr id="57" name="TextBox 56">
              <a:extLst>
                <a:ext uri="{FF2B5EF4-FFF2-40B4-BE49-F238E27FC236}">
                  <a16:creationId xmlns:a16="http://schemas.microsoft.com/office/drawing/2014/main" id="{C972831A-A13D-3247-B0C4-98C03D55F011}"/>
                </a:ext>
              </a:extLst>
            </p:cNvPr>
            <p:cNvSpPr txBox="1"/>
            <p:nvPr/>
          </p:nvSpPr>
          <p:spPr>
            <a:xfrm>
              <a:off x="3842961" y="3957067"/>
              <a:ext cx="1857152" cy="830997"/>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Transactions on the Blockchain cannot be altered and are cryptographically proven.</a:t>
              </a:r>
              <a:endParaRPr lang="en-US" sz="1200" dirty="0">
                <a:solidFill>
                  <a:srgbClr val="9FAEBD"/>
                </a:solidFill>
                <a:latin typeface="Roboto" panose="02000000000000000000" pitchFamily="2" charset="0"/>
                <a:ea typeface="Roboto" panose="02000000000000000000" pitchFamily="2" charset="0"/>
              </a:endParaRPr>
            </a:p>
          </p:txBody>
        </p:sp>
        <p:pic>
          <p:nvPicPr>
            <p:cNvPr id="58" name="Picture 5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76072" y="2836553"/>
              <a:ext cx="390000" cy="567273"/>
            </a:xfrm>
            <a:prstGeom prst="rect">
              <a:avLst/>
            </a:prstGeom>
          </p:spPr>
        </p:pic>
      </p:grpSp>
      <p:sp>
        <p:nvSpPr>
          <p:cNvPr id="2" name="Title 1">
            <a:extLst>
              <a:ext uri="{FF2B5EF4-FFF2-40B4-BE49-F238E27FC236}">
                <a16:creationId xmlns:a16="http://schemas.microsoft.com/office/drawing/2014/main" id="{331B2577-4730-FE43-8F4A-AE73292A0EBC}"/>
              </a:ext>
            </a:extLst>
          </p:cNvPr>
          <p:cNvSpPr>
            <a:spLocks noGrp="1"/>
          </p:cNvSpPr>
          <p:nvPr>
            <p:ph type="title" idx="4294967295"/>
          </p:nvPr>
        </p:nvSpPr>
        <p:spPr>
          <a:xfrm>
            <a:off x="531778" y="279453"/>
            <a:ext cx="11128444" cy="1224344"/>
          </a:xfrm>
        </p:spPr>
        <p:txBody>
          <a:bodyPr>
            <a:normAutofit/>
          </a:bodyPr>
          <a:lstStyle/>
          <a:p>
            <a:r>
              <a:rPr lang="en-US" sz="4000" dirty="0"/>
              <a:t>Why Blockchain?</a:t>
            </a:r>
          </a:p>
        </p:txBody>
      </p:sp>
    </p:spTree>
    <p:extLst>
      <p:ext uri="{BB962C8B-B14F-4D97-AF65-F5344CB8AC3E}">
        <p14:creationId xmlns:p14="http://schemas.microsoft.com/office/powerpoint/2010/main" val="27759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2"/>
          <p:cNvSpPr>
            <a:spLocks noGrp="1"/>
          </p:cNvSpPr>
          <p:nvPr>
            <p:ph type="title" idx="4294967295"/>
          </p:nvPr>
        </p:nvSpPr>
        <p:spPr>
          <a:xfrm>
            <a:off x="1413168" y="1752600"/>
            <a:ext cx="5538788" cy="806450"/>
          </a:xfrm>
        </p:spPr>
        <p:txBody>
          <a:bodyPr>
            <a:noAutofit/>
          </a:bodyPr>
          <a:lstStyle/>
          <a:p>
            <a:r>
              <a:rPr lang="en-US" sz="3200" b="1" dirty="0">
                <a:solidFill>
                  <a:schemeClr val="bg1"/>
                </a:solidFill>
                <a:latin typeface="Roboto" charset="0"/>
                <a:ea typeface="Roboto" charset="0"/>
                <a:cs typeface="Roboto" charset="0"/>
              </a:rPr>
              <a:t>Immutability is Revolutionary</a:t>
            </a:r>
          </a:p>
        </p:txBody>
      </p:sp>
      <p:sp>
        <p:nvSpPr>
          <p:cNvPr id="24" name="Text Placeholder 13"/>
          <p:cNvSpPr txBox="1">
            <a:spLocks/>
          </p:cNvSpPr>
          <p:nvPr/>
        </p:nvSpPr>
        <p:spPr>
          <a:xfrm>
            <a:off x="1413168" y="2808536"/>
            <a:ext cx="5757827" cy="21672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71450" indent="-171450">
              <a:buSzPct val="100000"/>
              <a:buFont typeface="Arial" charset="0"/>
              <a:buChar char="•"/>
            </a:pPr>
            <a:r>
              <a:rPr lang="en-US" sz="1600" dirty="0">
                <a:solidFill>
                  <a:schemeClr val="bg1"/>
                </a:solidFill>
                <a:latin typeface="Roboto" charset="0"/>
                <a:ea typeface="Roboto" charset="0"/>
                <a:cs typeface="Roboto" charset="0"/>
              </a:rPr>
              <a:t>They say history is written by the winners.</a:t>
            </a:r>
          </a:p>
          <a:p>
            <a:pPr marL="171450" indent="-171450">
              <a:buFont typeface="Arial" charset="0"/>
              <a:buChar char="•"/>
            </a:pPr>
            <a:r>
              <a:rPr lang="en-US" sz="1600" dirty="0">
                <a:solidFill>
                  <a:schemeClr val="bg1"/>
                </a:solidFill>
                <a:latin typeface="Roboto" charset="0"/>
                <a:ea typeface="Roboto" charset="0"/>
                <a:cs typeface="Roboto" charset="0"/>
              </a:rPr>
              <a:t>In databases, history is written by the developer or the DBA.</a:t>
            </a:r>
          </a:p>
          <a:p>
            <a:pPr marL="742950" lvl="1" indent="-285750">
              <a:buFont typeface="Wingdings" pitchFamily="2" charset="2"/>
              <a:buChar char="§"/>
            </a:pPr>
            <a:r>
              <a:rPr lang="en-US" sz="1600" dirty="0">
                <a:solidFill>
                  <a:schemeClr val="bg1"/>
                </a:solidFill>
                <a:latin typeface="Roboto" charset="0"/>
                <a:ea typeface="Roboto" charset="0"/>
                <a:cs typeface="Roboto" charset="0"/>
              </a:rPr>
              <a:t>There’s no practical way to detect back-dating or tampering with historical data. We can’t rely on data in traditional databases.</a:t>
            </a:r>
          </a:p>
          <a:p>
            <a:pPr marL="171450" indent="-171450">
              <a:buFont typeface="Arial" charset="0"/>
              <a:buChar char="•"/>
            </a:pPr>
            <a:r>
              <a:rPr lang="en-US" sz="1600" dirty="0">
                <a:solidFill>
                  <a:schemeClr val="bg1"/>
                </a:solidFill>
                <a:latin typeface="Roboto" charset="0"/>
                <a:ea typeface="Roboto" charset="0"/>
                <a:cs typeface="Roboto" charset="0"/>
              </a:rPr>
              <a:t>But there’s no arguing with Blockchain data.</a:t>
            </a:r>
          </a:p>
          <a:p>
            <a:pPr marL="742950" lvl="1" indent="-285750">
              <a:buFont typeface="Wingdings" pitchFamily="2" charset="2"/>
              <a:buChar char="§"/>
            </a:pPr>
            <a:r>
              <a:rPr lang="en-US" sz="1600" dirty="0">
                <a:solidFill>
                  <a:schemeClr val="bg1"/>
                </a:solidFill>
                <a:latin typeface="Roboto" charset="0"/>
                <a:ea typeface="Roboto" charset="0"/>
                <a:cs typeface="Roboto" charset="0"/>
              </a:rPr>
              <a:t>Once sealed on the Blockchain, historical data is immune from modification.</a:t>
            </a:r>
          </a:p>
          <a:p>
            <a:endParaRPr lang="en-US" sz="1200" dirty="0"/>
          </a:p>
        </p:txBody>
      </p:sp>
      <p:grpSp>
        <p:nvGrpSpPr>
          <p:cNvPr id="25" name="Group 24"/>
          <p:cNvGrpSpPr/>
          <p:nvPr/>
        </p:nvGrpSpPr>
        <p:grpSpPr>
          <a:xfrm>
            <a:off x="7921909" y="1904701"/>
            <a:ext cx="2904622" cy="3212666"/>
            <a:chOff x="7469918" y="1909418"/>
            <a:chExt cx="2904622" cy="3212666"/>
          </a:xfrm>
        </p:grpSpPr>
        <p:sp>
          <p:nvSpPr>
            <p:cNvPr id="26" name="Text Placeholder 2"/>
            <p:cNvSpPr txBox="1">
              <a:spLocks/>
            </p:cNvSpPr>
            <p:nvPr/>
          </p:nvSpPr>
          <p:spPr>
            <a:xfrm>
              <a:off x="7469918" y="4704923"/>
              <a:ext cx="2904622" cy="417161"/>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kern="1200" baseline="0">
                  <a:solidFill>
                    <a:schemeClr val="bg1"/>
                  </a:solidFill>
                  <a:latin typeface="Roboto" charset="0"/>
                  <a:ea typeface="Roboto" charset="0"/>
                  <a:cs typeface="Roboto" charset="0"/>
                </a:defRPr>
              </a:lvl1pPr>
              <a:lvl2pPr marL="457200" indent="0" algn="l" defTabSz="914400" rtl="0" eaLnBrk="1" latinLnBrk="0" hangingPunct="1">
                <a:lnSpc>
                  <a:spcPct val="90000"/>
                </a:lnSpc>
                <a:spcBef>
                  <a:spcPts val="500"/>
                </a:spcBef>
                <a:buFont typeface="Arial"/>
                <a:buNone/>
                <a:defRPr sz="2000" kern="1200" baseline="0">
                  <a:solidFill>
                    <a:schemeClr val="tx1">
                      <a:tint val="75000"/>
                    </a:schemeClr>
                  </a:solidFill>
                  <a:latin typeface="Roboto" charset="0"/>
                  <a:ea typeface="Roboto" charset="0"/>
                  <a:cs typeface="Roboto"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Roboto" charset="0"/>
                  <a:ea typeface="Roboto" charset="0"/>
                  <a:cs typeface="Roboto"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000" i="1" dirty="0"/>
                <a:t>– Wall Street Journal</a:t>
              </a:r>
              <a:br>
                <a:rPr lang="en-US" sz="1000" i="1" dirty="0"/>
              </a:br>
              <a:r>
                <a:rPr lang="en-US" sz="1000" i="1" dirty="0"/>
                <a:t>    (</a:t>
              </a:r>
              <a:r>
                <a:rPr lang="en-US" sz="1000" dirty="0">
                  <a:solidFill>
                    <a:srgbClr val="31B2D4"/>
                  </a:solidFill>
                </a:rPr>
                <a:t>https://</a:t>
              </a:r>
              <a:r>
                <a:rPr lang="en-US" sz="1000" dirty="0" err="1">
                  <a:solidFill>
                    <a:srgbClr val="31B2D4"/>
                  </a:solidFill>
                </a:rPr>
                <a:t>on.wsj.com</a:t>
              </a:r>
              <a:r>
                <a:rPr lang="en-US" sz="1000" dirty="0">
                  <a:solidFill>
                    <a:srgbClr val="31B2D4"/>
                  </a:solidFill>
                </a:rPr>
                <a:t>/2PJ1Wem</a:t>
              </a:r>
              <a:r>
                <a:rPr lang="en-US" sz="1000" i="1" dirty="0"/>
                <a:t>)</a:t>
              </a:r>
            </a:p>
          </p:txBody>
        </p:sp>
        <p:pic>
          <p:nvPicPr>
            <p:cNvPr id="27" name="Picture 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76244" y="1909418"/>
              <a:ext cx="2644642" cy="2639384"/>
            </a:xfrm>
            <a:prstGeom prst="rect">
              <a:avLst/>
            </a:prstGeom>
          </p:spPr>
        </p:pic>
        <p:sp>
          <p:nvSpPr>
            <p:cNvPr id="28" name="Title 1"/>
            <p:cNvSpPr txBox="1">
              <a:spLocks/>
            </p:cNvSpPr>
            <p:nvPr/>
          </p:nvSpPr>
          <p:spPr>
            <a:xfrm>
              <a:off x="7821204" y="2109828"/>
              <a:ext cx="2293356" cy="2330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solidFill>
                    <a:schemeClr val="bg1">
                      <a:alpha val="80000"/>
                    </a:schemeClr>
                  </a:solidFill>
                  <a:latin typeface="Roboto" charset="0"/>
                  <a:ea typeface="Roboto" charset="0"/>
                  <a:cs typeface="Roboto" charset="0"/>
                </a:rPr>
                <a:t>Trust is a foundational feature of the Blockchain as the data written into it is immutable, and can never be changed, modified or removed.</a:t>
              </a:r>
            </a:p>
          </p:txBody>
        </p:sp>
      </p:grpSp>
    </p:spTree>
    <p:extLst>
      <p:ext uri="{BB962C8B-B14F-4D97-AF65-F5344CB8AC3E}">
        <p14:creationId xmlns:p14="http://schemas.microsoft.com/office/powerpoint/2010/main" val="55646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Effect transition="in" filter="fade">
                                      <p:cBhvr>
                                        <p:cTn id="15" dur="500"/>
                                        <p:tgtEl>
                                          <p:spTgt spid="2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xEl>
                                              <p:pRg st="3" end="3"/>
                                            </p:txEl>
                                          </p:spTgt>
                                        </p:tgtEl>
                                        <p:attrNameLst>
                                          <p:attrName>style.visibility</p:attrName>
                                        </p:attrNameLst>
                                      </p:cBhvr>
                                      <p:to>
                                        <p:strVal val="visible"/>
                                      </p:to>
                                    </p:set>
                                    <p:animEffect transition="in" filter="fade">
                                      <p:cBhvr>
                                        <p:cTn id="20" dur="500"/>
                                        <p:tgtEl>
                                          <p:spTgt spid="2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animEffect transition="in" filter="fade">
                                      <p:cBhvr>
                                        <p:cTn id="23" dur="500"/>
                                        <p:tgtEl>
                                          <p:spTgt spid="2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txBox="1">
            <a:spLocks/>
          </p:cNvSpPr>
          <p:nvPr/>
        </p:nvSpPr>
        <p:spPr>
          <a:xfrm>
            <a:off x="831850"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grpSp>
        <p:nvGrpSpPr>
          <p:cNvPr id="65" name="Group 64"/>
          <p:cNvGrpSpPr/>
          <p:nvPr/>
        </p:nvGrpSpPr>
        <p:grpSpPr>
          <a:xfrm>
            <a:off x="970541" y="1783093"/>
            <a:ext cx="2303178" cy="3859251"/>
            <a:chOff x="970541" y="1783093"/>
            <a:chExt cx="2303178" cy="3859251"/>
          </a:xfrm>
        </p:grpSpPr>
        <p:sp>
          <p:nvSpPr>
            <p:cNvPr id="66" name="Rounded Rectangle 65"/>
            <p:cNvSpPr/>
            <p:nvPr/>
          </p:nvSpPr>
          <p:spPr>
            <a:xfrm>
              <a:off x="970541" y="1783093"/>
              <a:ext cx="2303178" cy="3859251"/>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7" name="TextBox 66">
              <a:extLst>
                <a:ext uri="{FF2B5EF4-FFF2-40B4-BE49-F238E27FC236}">
                  <a16:creationId xmlns:a16="http://schemas.microsoft.com/office/drawing/2014/main" id="{C972831A-A13D-3247-B0C4-98C03D55F011}"/>
                </a:ext>
              </a:extLst>
            </p:cNvPr>
            <p:cNvSpPr txBox="1"/>
            <p:nvPr/>
          </p:nvSpPr>
          <p:spPr>
            <a:xfrm>
              <a:off x="1193307" y="3483187"/>
              <a:ext cx="1857152" cy="1200329"/>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A signature that is secured through Blockchain technology is considered to be in an electronic form and to be an electronic signature.</a:t>
              </a:r>
            </a:p>
          </p:txBody>
        </p:sp>
        <p:sp>
          <p:nvSpPr>
            <p:cNvPr id="68" name="TextBox 67">
              <a:extLst>
                <a:ext uri="{FF2B5EF4-FFF2-40B4-BE49-F238E27FC236}">
                  <a16:creationId xmlns:a16="http://schemas.microsoft.com/office/drawing/2014/main" id="{C972831A-A13D-3247-B0C4-98C03D55F011}"/>
                </a:ext>
              </a:extLst>
            </p:cNvPr>
            <p:cNvSpPr txBox="1"/>
            <p:nvPr/>
          </p:nvSpPr>
          <p:spPr>
            <a:xfrm>
              <a:off x="1193632" y="4968860"/>
              <a:ext cx="1857152" cy="400110"/>
            </a:xfrm>
            <a:prstGeom prst="rect">
              <a:avLst/>
            </a:prstGeom>
            <a:noFill/>
          </p:spPr>
          <p:txBody>
            <a:bodyPr wrap="square" lIns="0" rtlCol="0">
              <a:spAutoFit/>
            </a:bodyPr>
            <a:lstStyle/>
            <a:p>
              <a:pPr algn="ctr"/>
              <a:r>
                <a:rPr lang="en-AU" sz="1000" dirty="0">
                  <a:solidFill>
                    <a:srgbClr val="31B2D4"/>
                  </a:solidFill>
                  <a:latin typeface="Roboto" charset="0"/>
                  <a:ea typeface="Roboto" charset="0"/>
                  <a:cs typeface="Roboto" charset="0"/>
                </a:rPr>
                <a:t>https://www.azleg.gov/ars/44/07061.htm</a:t>
              </a:r>
              <a:endParaRPr lang="en-US" sz="1000" dirty="0">
                <a:solidFill>
                  <a:srgbClr val="31B2D4"/>
                </a:solidFill>
                <a:latin typeface="Roboto" charset="0"/>
                <a:ea typeface="Roboto" charset="0"/>
                <a:cs typeface="Roboto" charset="0"/>
              </a:endParaRPr>
            </a:p>
          </p:txBody>
        </p:sp>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8346" y="2195996"/>
              <a:ext cx="567072" cy="530088"/>
            </a:xfrm>
            <a:prstGeom prst="rect">
              <a:avLst/>
            </a:prstGeom>
          </p:spPr>
        </p:pic>
        <p:sp>
          <p:nvSpPr>
            <p:cNvPr id="70" name="Content Placeholder 2"/>
            <p:cNvSpPr txBox="1">
              <a:spLocks/>
            </p:cNvSpPr>
            <p:nvPr/>
          </p:nvSpPr>
          <p:spPr>
            <a:xfrm>
              <a:off x="1193307" y="2870484"/>
              <a:ext cx="1857153" cy="520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Arizona Bill </a:t>
              </a:r>
              <a:br>
                <a:rPr lang="en-US" sz="1200" b="1" dirty="0">
                  <a:solidFill>
                    <a:srgbClr val="879BA7"/>
                  </a:solidFill>
                  <a:latin typeface="Roboto" charset="0"/>
                  <a:ea typeface="Roboto" charset="0"/>
                  <a:cs typeface="Roboto" charset="0"/>
                </a:rPr>
              </a:br>
              <a:r>
                <a:rPr lang="en-US" sz="1200" b="1" dirty="0">
                  <a:solidFill>
                    <a:srgbClr val="879BA7"/>
                  </a:solidFill>
                  <a:latin typeface="Roboto" charset="0"/>
                  <a:ea typeface="Roboto" charset="0"/>
                  <a:cs typeface="Roboto" charset="0"/>
                </a:rPr>
                <a:t>HB2603</a:t>
              </a:r>
            </a:p>
          </p:txBody>
        </p:sp>
      </p:grpSp>
      <p:grpSp>
        <p:nvGrpSpPr>
          <p:cNvPr id="71" name="Group 70"/>
          <p:cNvGrpSpPr/>
          <p:nvPr/>
        </p:nvGrpSpPr>
        <p:grpSpPr>
          <a:xfrm>
            <a:off x="3619700" y="1783093"/>
            <a:ext cx="2303178" cy="3859251"/>
            <a:chOff x="3619700" y="1783093"/>
            <a:chExt cx="2303178" cy="3859251"/>
          </a:xfrm>
        </p:grpSpPr>
        <p:sp>
          <p:nvSpPr>
            <p:cNvPr id="72" name="Rounded Rectangle 71"/>
            <p:cNvSpPr/>
            <p:nvPr/>
          </p:nvSpPr>
          <p:spPr>
            <a:xfrm>
              <a:off x="3619700" y="1783093"/>
              <a:ext cx="2303178" cy="3859251"/>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TextBox 72">
              <a:extLst>
                <a:ext uri="{FF2B5EF4-FFF2-40B4-BE49-F238E27FC236}">
                  <a16:creationId xmlns:a16="http://schemas.microsoft.com/office/drawing/2014/main" id="{C972831A-A13D-3247-B0C4-98C03D55F011}"/>
                </a:ext>
              </a:extLst>
            </p:cNvPr>
            <p:cNvSpPr txBox="1"/>
            <p:nvPr/>
          </p:nvSpPr>
          <p:spPr>
            <a:xfrm>
              <a:off x="3842466" y="3483187"/>
              <a:ext cx="1857152" cy="1200329"/>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A digital record electronically registered in a Blockchain shall be self-authenticating pursuant to Vermont Rule of Evidence 902.</a:t>
              </a:r>
            </a:p>
          </p:txBody>
        </p:sp>
        <p:sp>
          <p:nvSpPr>
            <p:cNvPr id="74" name="TextBox 73">
              <a:extLst>
                <a:ext uri="{FF2B5EF4-FFF2-40B4-BE49-F238E27FC236}">
                  <a16:creationId xmlns:a16="http://schemas.microsoft.com/office/drawing/2014/main" id="{C972831A-A13D-3247-B0C4-98C03D55F011}"/>
                </a:ext>
              </a:extLst>
            </p:cNvPr>
            <p:cNvSpPr txBox="1"/>
            <p:nvPr/>
          </p:nvSpPr>
          <p:spPr>
            <a:xfrm>
              <a:off x="3842791" y="4968861"/>
              <a:ext cx="1857152" cy="246221"/>
            </a:xfrm>
            <a:prstGeom prst="rect">
              <a:avLst/>
            </a:prstGeom>
            <a:noFill/>
          </p:spPr>
          <p:txBody>
            <a:bodyPr wrap="square" lIns="0" rtlCol="0">
              <a:spAutoFit/>
            </a:bodyPr>
            <a:lstStyle/>
            <a:p>
              <a:pPr algn="ctr"/>
              <a:r>
                <a:rPr lang="en-US" sz="1000" dirty="0">
                  <a:solidFill>
                    <a:srgbClr val="31B2D4"/>
                  </a:solidFill>
                  <a:latin typeface="Roboto" charset="0"/>
                  <a:ea typeface="Roboto" charset="0"/>
                  <a:cs typeface="Roboto" charset="0"/>
                </a:rPr>
                <a:t>https://</a:t>
              </a:r>
              <a:r>
                <a:rPr lang="en-US" sz="1000" dirty="0" err="1">
                  <a:solidFill>
                    <a:srgbClr val="31B2D4"/>
                  </a:solidFill>
                  <a:latin typeface="Roboto" charset="0"/>
                  <a:ea typeface="Roboto" charset="0"/>
                  <a:cs typeface="Roboto" charset="0"/>
                </a:rPr>
                <a:t>bit.ly</a:t>
              </a:r>
              <a:r>
                <a:rPr lang="en-US" sz="1000" dirty="0">
                  <a:solidFill>
                    <a:srgbClr val="31B2D4"/>
                  </a:solidFill>
                  <a:latin typeface="Roboto" charset="0"/>
                  <a:ea typeface="Roboto" charset="0"/>
                  <a:cs typeface="Roboto" charset="0"/>
                </a:rPr>
                <a:t>/20FHNtS</a:t>
              </a:r>
            </a:p>
          </p:txBody>
        </p:sp>
        <p:pic>
          <p:nvPicPr>
            <p:cNvPr id="75" name="Picture 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7505" y="2195996"/>
              <a:ext cx="567072" cy="530088"/>
            </a:xfrm>
            <a:prstGeom prst="rect">
              <a:avLst/>
            </a:prstGeom>
          </p:spPr>
        </p:pic>
        <p:sp>
          <p:nvSpPr>
            <p:cNvPr id="76" name="Content Placeholder 2"/>
            <p:cNvSpPr txBox="1">
              <a:spLocks/>
            </p:cNvSpPr>
            <p:nvPr/>
          </p:nvSpPr>
          <p:spPr>
            <a:xfrm>
              <a:off x="3842466" y="2870483"/>
              <a:ext cx="1857153" cy="49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2016 Vermont </a:t>
              </a:r>
              <a:r>
                <a:rPr lang="en-US" sz="1200" b="1" dirty="0" err="1">
                  <a:solidFill>
                    <a:srgbClr val="879BA7"/>
                  </a:solidFill>
                  <a:latin typeface="Roboto" charset="0"/>
                  <a:ea typeface="Roboto" charset="0"/>
                  <a:cs typeface="Roboto" charset="0"/>
                </a:rPr>
                <a:t>StatutesTitle</a:t>
              </a:r>
              <a:r>
                <a:rPr lang="en-US" sz="1200" b="1" dirty="0">
                  <a:solidFill>
                    <a:srgbClr val="879BA7"/>
                  </a:solidFill>
                  <a:latin typeface="Roboto" charset="0"/>
                  <a:ea typeface="Roboto" charset="0"/>
                  <a:cs typeface="Roboto" charset="0"/>
                </a:rPr>
                <a:t> 12</a:t>
              </a:r>
            </a:p>
          </p:txBody>
        </p:sp>
      </p:grpSp>
      <p:grpSp>
        <p:nvGrpSpPr>
          <p:cNvPr id="77" name="Group 76"/>
          <p:cNvGrpSpPr/>
          <p:nvPr/>
        </p:nvGrpSpPr>
        <p:grpSpPr>
          <a:xfrm>
            <a:off x="6277954" y="1783093"/>
            <a:ext cx="2303178" cy="3859251"/>
            <a:chOff x="6277954" y="1783093"/>
            <a:chExt cx="2303178" cy="3859251"/>
          </a:xfrm>
        </p:grpSpPr>
        <p:sp>
          <p:nvSpPr>
            <p:cNvPr id="78" name="Rounded Rectangle 77"/>
            <p:cNvSpPr/>
            <p:nvPr/>
          </p:nvSpPr>
          <p:spPr>
            <a:xfrm>
              <a:off x="6277954" y="1783093"/>
              <a:ext cx="2303178" cy="3859251"/>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9" name="TextBox 78">
              <a:extLst>
                <a:ext uri="{FF2B5EF4-FFF2-40B4-BE49-F238E27FC236}">
                  <a16:creationId xmlns:a16="http://schemas.microsoft.com/office/drawing/2014/main" id="{C972831A-A13D-3247-B0C4-98C03D55F011}"/>
                </a:ext>
              </a:extLst>
            </p:cNvPr>
            <p:cNvSpPr txBox="1"/>
            <p:nvPr/>
          </p:nvSpPr>
          <p:spPr>
            <a:xfrm>
              <a:off x="6500720" y="3483187"/>
              <a:ext cx="1857152" cy="1384995"/>
            </a:xfrm>
            <a:prstGeom prst="rect">
              <a:avLst/>
            </a:prstGeom>
            <a:noFill/>
          </p:spPr>
          <p:txBody>
            <a:bodyPr wrap="square" lIns="0" rtlCol="0">
              <a:spAutoFit/>
            </a:bodyPr>
            <a:lstStyle/>
            <a:p>
              <a:pPr lvl="0" algn="ctr"/>
              <a:r>
                <a:rPr lang="en-AU" sz="1200" dirty="0">
                  <a:solidFill>
                    <a:srgbClr val="9FAEBD"/>
                  </a:solidFill>
                  <a:latin typeface="Roboto" panose="02000000000000000000" pitchFamily="2" charset="0"/>
                  <a:ea typeface="Roboto" panose="02000000000000000000" pitchFamily="2" charset="0"/>
                </a:rPr>
                <a:t>The usage of a third-party Blockchain platform that is reliable without conflict of interests provides the legal ground for proving the intellectual infringement.</a:t>
              </a:r>
              <a:endParaRPr lang="en-US" sz="1200" dirty="0">
                <a:solidFill>
                  <a:srgbClr val="9FAEBD"/>
                </a:solidFill>
                <a:latin typeface="Roboto" panose="02000000000000000000" pitchFamily="2" charset="0"/>
                <a:ea typeface="Roboto" panose="02000000000000000000" pitchFamily="2" charset="0"/>
              </a:endParaRPr>
            </a:p>
          </p:txBody>
        </p:sp>
        <p:sp>
          <p:nvSpPr>
            <p:cNvPr id="80" name="TextBox 79">
              <a:extLst>
                <a:ext uri="{FF2B5EF4-FFF2-40B4-BE49-F238E27FC236}">
                  <a16:creationId xmlns:a16="http://schemas.microsoft.com/office/drawing/2014/main" id="{C972831A-A13D-3247-B0C4-98C03D55F011}"/>
                </a:ext>
              </a:extLst>
            </p:cNvPr>
            <p:cNvSpPr txBox="1"/>
            <p:nvPr/>
          </p:nvSpPr>
          <p:spPr>
            <a:xfrm>
              <a:off x="6501045" y="4979187"/>
              <a:ext cx="1857152" cy="246221"/>
            </a:xfrm>
            <a:prstGeom prst="rect">
              <a:avLst/>
            </a:prstGeom>
            <a:noFill/>
          </p:spPr>
          <p:txBody>
            <a:bodyPr wrap="square" lIns="0" rtlCol="0">
              <a:spAutoFit/>
            </a:bodyPr>
            <a:lstStyle/>
            <a:p>
              <a:pPr algn="ctr"/>
              <a:r>
                <a:rPr lang="en-US" sz="1000" dirty="0">
                  <a:solidFill>
                    <a:srgbClr val="31B2D4"/>
                  </a:solidFill>
                  <a:latin typeface="Roboto" charset="0"/>
                  <a:ea typeface="Roboto" charset="0"/>
                  <a:cs typeface="Roboto" charset="0"/>
                </a:rPr>
                <a:t>https://</a:t>
              </a:r>
              <a:r>
                <a:rPr lang="en-US" sz="1000" dirty="0" err="1">
                  <a:solidFill>
                    <a:srgbClr val="31B2D4"/>
                  </a:solidFill>
                  <a:latin typeface="Roboto" charset="0"/>
                  <a:ea typeface="Roboto" charset="0"/>
                  <a:cs typeface="Roboto" charset="0"/>
                </a:rPr>
                <a:t>bit.ly</a:t>
              </a:r>
              <a:r>
                <a:rPr lang="en-US" sz="1000" dirty="0">
                  <a:solidFill>
                    <a:srgbClr val="31B2D4"/>
                  </a:solidFill>
                  <a:latin typeface="Roboto" charset="0"/>
                  <a:ea typeface="Roboto" charset="0"/>
                  <a:cs typeface="Roboto" charset="0"/>
                </a:rPr>
                <a:t>/2R8dw3H</a:t>
              </a: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5759" y="2195996"/>
              <a:ext cx="567072" cy="530088"/>
            </a:xfrm>
            <a:prstGeom prst="rect">
              <a:avLst/>
            </a:prstGeom>
          </p:spPr>
        </p:pic>
        <p:sp>
          <p:nvSpPr>
            <p:cNvPr id="82" name="Content Placeholder 2"/>
            <p:cNvSpPr txBox="1">
              <a:spLocks/>
            </p:cNvSpPr>
            <p:nvPr/>
          </p:nvSpPr>
          <p:spPr>
            <a:xfrm>
              <a:off x="6500720" y="2870483"/>
              <a:ext cx="1857153" cy="493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Hangzhou Internet</a:t>
              </a:r>
              <a:br>
                <a:rPr lang="en-US" sz="1200" b="1" dirty="0">
                  <a:solidFill>
                    <a:srgbClr val="879BA7"/>
                  </a:solidFill>
                  <a:latin typeface="Roboto" charset="0"/>
                  <a:ea typeface="Roboto" charset="0"/>
                  <a:cs typeface="Roboto" charset="0"/>
                </a:rPr>
              </a:br>
              <a:r>
                <a:rPr lang="en-US" sz="1200" b="1" dirty="0">
                  <a:solidFill>
                    <a:srgbClr val="879BA7"/>
                  </a:solidFill>
                  <a:latin typeface="Roboto" charset="0"/>
                  <a:ea typeface="Roboto" charset="0"/>
                  <a:cs typeface="Roboto" charset="0"/>
                </a:rPr>
                <a:t>Court (China)</a:t>
              </a:r>
            </a:p>
          </p:txBody>
        </p:sp>
      </p:grpSp>
      <p:grpSp>
        <p:nvGrpSpPr>
          <p:cNvPr id="83" name="Group 82"/>
          <p:cNvGrpSpPr/>
          <p:nvPr/>
        </p:nvGrpSpPr>
        <p:grpSpPr>
          <a:xfrm>
            <a:off x="8936641" y="1783093"/>
            <a:ext cx="2303178" cy="3859251"/>
            <a:chOff x="8936641" y="1783093"/>
            <a:chExt cx="2303178" cy="3859251"/>
          </a:xfrm>
        </p:grpSpPr>
        <p:sp>
          <p:nvSpPr>
            <p:cNvPr id="84" name="Rounded Rectangle 83"/>
            <p:cNvSpPr/>
            <p:nvPr/>
          </p:nvSpPr>
          <p:spPr>
            <a:xfrm>
              <a:off x="8936641" y="1783093"/>
              <a:ext cx="2303178" cy="3859251"/>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5" name="TextBox 84">
              <a:extLst>
                <a:ext uri="{FF2B5EF4-FFF2-40B4-BE49-F238E27FC236}">
                  <a16:creationId xmlns:a16="http://schemas.microsoft.com/office/drawing/2014/main" id="{C972831A-A13D-3247-B0C4-98C03D55F011}"/>
                </a:ext>
              </a:extLst>
            </p:cNvPr>
            <p:cNvSpPr txBox="1"/>
            <p:nvPr/>
          </p:nvSpPr>
          <p:spPr>
            <a:xfrm>
              <a:off x="9159407" y="3484496"/>
              <a:ext cx="1857152" cy="646331"/>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Blockchain legislation pending or passed in at least 18 US states.</a:t>
              </a:r>
              <a:endParaRPr lang="en-US" sz="1200" dirty="0">
                <a:solidFill>
                  <a:srgbClr val="9FAEBD"/>
                </a:solidFill>
                <a:latin typeface="Roboto" panose="02000000000000000000" pitchFamily="2" charset="0"/>
                <a:ea typeface="Roboto" panose="02000000000000000000" pitchFamily="2" charset="0"/>
              </a:endParaRPr>
            </a:p>
          </p:txBody>
        </p:sp>
        <p:sp>
          <p:nvSpPr>
            <p:cNvPr id="86" name="TextBox 85">
              <a:extLst>
                <a:ext uri="{FF2B5EF4-FFF2-40B4-BE49-F238E27FC236}">
                  <a16:creationId xmlns:a16="http://schemas.microsoft.com/office/drawing/2014/main" id="{C972831A-A13D-3247-B0C4-98C03D55F011}"/>
                </a:ext>
              </a:extLst>
            </p:cNvPr>
            <p:cNvSpPr txBox="1"/>
            <p:nvPr/>
          </p:nvSpPr>
          <p:spPr>
            <a:xfrm>
              <a:off x="9159732" y="4979187"/>
              <a:ext cx="1857152" cy="246221"/>
            </a:xfrm>
            <a:prstGeom prst="rect">
              <a:avLst/>
            </a:prstGeom>
            <a:noFill/>
          </p:spPr>
          <p:txBody>
            <a:bodyPr wrap="square" lIns="0" rtlCol="0">
              <a:spAutoFit/>
            </a:bodyPr>
            <a:lstStyle/>
            <a:p>
              <a:pPr algn="ctr"/>
              <a:r>
                <a:rPr lang="en-US" sz="1000" dirty="0">
                  <a:solidFill>
                    <a:srgbClr val="31B2D4"/>
                  </a:solidFill>
                  <a:latin typeface="Roboto" charset="0"/>
                  <a:ea typeface="Roboto" charset="0"/>
                  <a:cs typeface="Roboto" charset="0"/>
                </a:rPr>
                <a:t>https://</a:t>
              </a:r>
              <a:r>
                <a:rPr lang="en-US" sz="1000" dirty="0" err="1">
                  <a:solidFill>
                    <a:srgbClr val="31B2D4"/>
                  </a:solidFill>
                  <a:latin typeface="Roboto" charset="0"/>
                  <a:ea typeface="Roboto" charset="0"/>
                  <a:cs typeface="Roboto" charset="0"/>
                </a:rPr>
                <a:t>bit.ly</a:t>
              </a:r>
              <a:r>
                <a:rPr lang="en-US" sz="1000" dirty="0">
                  <a:solidFill>
                    <a:srgbClr val="31B2D4"/>
                  </a:solidFill>
                  <a:latin typeface="Roboto" charset="0"/>
                  <a:ea typeface="Roboto" charset="0"/>
                  <a:cs typeface="Roboto" charset="0"/>
                </a:rPr>
                <a:t>/2L40ksc</a:t>
              </a:r>
            </a:p>
          </p:txBody>
        </p:sp>
        <p:pic>
          <p:nvPicPr>
            <p:cNvPr id="87" name="Picture 8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04446" y="2195996"/>
              <a:ext cx="567072" cy="530088"/>
            </a:xfrm>
            <a:prstGeom prst="rect">
              <a:avLst/>
            </a:prstGeom>
          </p:spPr>
        </p:pic>
        <p:sp>
          <p:nvSpPr>
            <p:cNvPr id="88" name="Content Placeholder 2"/>
            <p:cNvSpPr txBox="1">
              <a:spLocks/>
            </p:cNvSpPr>
            <p:nvPr/>
          </p:nvSpPr>
          <p:spPr>
            <a:xfrm>
              <a:off x="9159407" y="2870483"/>
              <a:ext cx="1857153" cy="49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National Conference of State Legislatures</a:t>
              </a:r>
            </a:p>
          </p:txBody>
        </p:sp>
      </p:grpSp>
      <p:sp>
        <p:nvSpPr>
          <p:cNvPr id="2" name="Title 1">
            <a:extLst>
              <a:ext uri="{FF2B5EF4-FFF2-40B4-BE49-F238E27FC236}">
                <a16:creationId xmlns:a16="http://schemas.microsoft.com/office/drawing/2014/main" id="{59DDF8F5-2EB6-124F-BE87-CE00F97F0CE0}"/>
              </a:ext>
            </a:extLst>
          </p:cNvPr>
          <p:cNvSpPr>
            <a:spLocks noGrp="1"/>
          </p:cNvSpPr>
          <p:nvPr>
            <p:ph type="title" idx="4294967295"/>
          </p:nvPr>
        </p:nvSpPr>
        <p:spPr/>
        <p:txBody>
          <a:bodyPr/>
          <a:lstStyle/>
          <a:p>
            <a:pPr rtl="0" eaLnBrk="1" latinLnBrk="0" hangingPunct="1"/>
            <a:r>
              <a:rPr lang="en-US" sz="3200" kern="1200" dirty="0">
                <a:effectLst/>
                <a:latin typeface="Calibri" panose="020F0502020204030204" pitchFamily="34" charset="0"/>
                <a:ea typeface="+mn-ea"/>
                <a:cs typeface="+mn-cs"/>
              </a:rPr>
              <a:t>Legal recognition is emerging</a:t>
            </a:r>
            <a:r>
              <a:rPr lang="en-AU" sz="3200" kern="1200" dirty="0">
                <a:effectLst/>
                <a:latin typeface="Calibri" panose="020F0502020204030204" pitchFamily="34" charset="0"/>
                <a:ea typeface="+mn-ea"/>
                <a:cs typeface="Mangal" panose="02040503050203030202" pitchFamily="18" charset="0"/>
              </a:rPr>
              <a:t>…</a:t>
            </a:r>
            <a:endParaRPr lang="en-AU" dirty="0">
              <a:effectLst/>
            </a:endParaRPr>
          </a:p>
        </p:txBody>
      </p:sp>
    </p:spTree>
    <p:extLst>
      <p:ext uri="{BB962C8B-B14F-4D97-AF65-F5344CB8AC3E}">
        <p14:creationId xmlns:p14="http://schemas.microsoft.com/office/powerpoint/2010/main" val="19746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2"/>
          <p:cNvSpPr txBox="1">
            <a:spLocks/>
          </p:cNvSpPr>
          <p:nvPr/>
        </p:nvSpPr>
        <p:spPr>
          <a:xfrm>
            <a:off x="10053664" y="6119505"/>
            <a:ext cx="1545735" cy="46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b="1" dirty="0" err="1">
                <a:solidFill>
                  <a:srgbClr val="9FAEBD"/>
                </a:solidFill>
                <a:latin typeface="Roboto" charset="0"/>
                <a:ea typeface="Roboto" charset="0"/>
                <a:cs typeface="Roboto" charset="0"/>
              </a:rPr>
              <a:t>provendb.com</a:t>
            </a:r>
            <a:endParaRPr lang="en-US" sz="1000" b="1" dirty="0">
              <a:solidFill>
                <a:srgbClr val="9FAEBD"/>
              </a:solidFill>
              <a:latin typeface="Roboto" charset="0"/>
              <a:ea typeface="Roboto" charset="0"/>
              <a:cs typeface="Roboto" charset="0"/>
            </a:endParaRPr>
          </a:p>
          <a:p>
            <a:pPr marL="0" indent="0" algn="r">
              <a:spcBef>
                <a:spcPts val="500"/>
              </a:spcBef>
              <a:buNone/>
            </a:pPr>
            <a:r>
              <a:rPr lang="en-US" sz="1000" dirty="0" err="1">
                <a:solidFill>
                  <a:srgbClr val="9FAEBD"/>
                </a:solidFill>
                <a:latin typeface="Roboto" charset="0"/>
                <a:ea typeface="Roboto" charset="0"/>
                <a:cs typeface="Roboto" charset="0"/>
              </a:rPr>
              <a:t>info@provendb.com</a:t>
            </a:r>
            <a:endParaRPr lang="en-US" sz="1200" dirty="0">
              <a:solidFill>
                <a:srgbClr val="9FAEBD"/>
              </a:solidFill>
              <a:latin typeface="Roboto" charset="0"/>
              <a:ea typeface="Roboto" charset="0"/>
              <a:cs typeface="Roboto" charset="0"/>
            </a:endParaRPr>
          </a:p>
          <a:p>
            <a:pPr marL="0" indent="0" algn="r">
              <a:buNone/>
            </a:pPr>
            <a:endParaRPr lang="en-US" sz="1200" dirty="0">
              <a:solidFill>
                <a:schemeClr val="bg1"/>
              </a:solidFill>
              <a:latin typeface="Roboto" charset="0"/>
              <a:ea typeface="Roboto" charset="0"/>
              <a:cs typeface="Roboto" charset="0"/>
            </a:endParaRPr>
          </a:p>
        </p:txBody>
      </p:sp>
      <p:sp>
        <p:nvSpPr>
          <p:cNvPr id="44" name="Content Placeholder 2"/>
          <p:cNvSpPr txBox="1">
            <a:spLocks/>
          </p:cNvSpPr>
          <p:nvPr/>
        </p:nvSpPr>
        <p:spPr>
          <a:xfrm>
            <a:off x="831850" y="1733652"/>
            <a:ext cx="9866630" cy="338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However, compared to a traditional DBMS, the Blockchain has many drawbacks:</a:t>
            </a:r>
          </a:p>
        </p:txBody>
      </p:sp>
      <p:sp>
        <p:nvSpPr>
          <p:cNvPr id="45" name="Title 2"/>
          <p:cNvSpPr txBox="1">
            <a:spLocks/>
          </p:cNvSpPr>
          <p:nvPr/>
        </p:nvSpPr>
        <p:spPr>
          <a:xfrm>
            <a:off x="831850"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grpSp>
        <p:nvGrpSpPr>
          <p:cNvPr id="46" name="Group 45"/>
          <p:cNvGrpSpPr/>
          <p:nvPr/>
        </p:nvGrpSpPr>
        <p:grpSpPr>
          <a:xfrm>
            <a:off x="4359640" y="2460923"/>
            <a:ext cx="3215843" cy="1623398"/>
            <a:chOff x="4037126" y="2460923"/>
            <a:chExt cx="3215843" cy="1623398"/>
          </a:xfrm>
        </p:grpSpPr>
        <p:sp>
          <p:nvSpPr>
            <p:cNvPr id="47" name="Rounded Rectangle 46"/>
            <p:cNvSpPr/>
            <p:nvPr/>
          </p:nvSpPr>
          <p:spPr>
            <a:xfrm rot="5400000">
              <a:off x="4833349" y="1664700"/>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8" name="Content Placeholder 2"/>
            <p:cNvSpPr txBox="1">
              <a:spLocks/>
            </p:cNvSpPr>
            <p:nvPr/>
          </p:nvSpPr>
          <p:spPr>
            <a:xfrm>
              <a:off x="4279108" y="3262422"/>
              <a:ext cx="2713803"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Capacity</a:t>
              </a:r>
            </a:p>
          </p:txBody>
        </p:sp>
        <p:sp>
          <p:nvSpPr>
            <p:cNvPr id="49" name="TextBox 48">
              <a:extLst>
                <a:ext uri="{FF2B5EF4-FFF2-40B4-BE49-F238E27FC236}">
                  <a16:creationId xmlns:a16="http://schemas.microsoft.com/office/drawing/2014/main" id="{C972831A-A13D-3247-B0C4-98C03D55F011}"/>
                </a:ext>
              </a:extLst>
            </p:cNvPr>
            <p:cNvSpPr txBox="1"/>
            <p:nvPr/>
          </p:nvSpPr>
          <p:spPr>
            <a:xfrm>
              <a:off x="4279108" y="3572878"/>
              <a:ext cx="2713803" cy="276999"/>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Minimal data storage capacity.</a:t>
              </a:r>
              <a:endParaRPr lang="en-US" sz="1200" dirty="0">
                <a:solidFill>
                  <a:srgbClr val="9FAEBD"/>
                </a:solidFill>
                <a:latin typeface="Roboto" panose="02000000000000000000" pitchFamily="2" charset="0"/>
                <a:ea typeface="Roboto" panose="02000000000000000000" pitchFamily="2" charset="0"/>
              </a:endParaRPr>
            </a:p>
          </p:txBody>
        </p:sp>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4368" y="2707003"/>
              <a:ext cx="501036" cy="494078"/>
            </a:xfrm>
            <a:prstGeom prst="rect">
              <a:avLst/>
            </a:prstGeom>
          </p:spPr>
        </p:pic>
      </p:grpSp>
      <p:grpSp>
        <p:nvGrpSpPr>
          <p:cNvPr id="51" name="Group 50"/>
          <p:cNvGrpSpPr/>
          <p:nvPr/>
        </p:nvGrpSpPr>
        <p:grpSpPr>
          <a:xfrm>
            <a:off x="959155" y="4265294"/>
            <a:ext cx="3215844" cy="1623398"/>
            <a:chOff x="1363890" y="4265294"/>
            <a:chExt cx="3215844" cy="1623398"/>
          </a:xfrm>
        </p:grpSpPr>
        <p:sp>
          <p:nvSpPr>
            <p:cNvPr id="52" name="Rounded Rectangle 51"/>
            <p:cNvSpPr/>
            <p:nvPr/>
          </p:nvSpPr>
          <p:spPr>
            <a:xfrm rot="5400000">
              <a:off x="2160113" y="3469071"/>
              <a:ext cx="1623398" cy="3215844"/>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3" name="Content Placeholder 2"/>
            <p:cNvSpPr txBox="1">
              <a:spLocks/>
            </p:cNvSpPr>
            <p:nvPr/>
          </p:nvSpPr>
          <p:spPr>
            <a:xfrm>
              <a:off x="1603950" y="5066793"/>
              <a:ext cx="2725496"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Privacy</a:t>
              </a:r>
            </a:p>
          </p:txBody>
        </p:sp>
        <p:sp>
          <p:nvSpPr>
            <p:cNvPr id="54" name="TextBox 53">
              <a:extLst>
                <a:ext uri="{FF2B5EF4-FFF2-40B4-BE49-F238E27FC236}">
                  <a16:creationId xmlns:a16="http://schemas.microsoft.com/office/drawing/2014/main" id="{C972831A-A13D-3247-B0C4-98C03D55F011}"/>
                </a:ext>
              </a:extLst>
            </p:cNvPr>
            <p:cNvSpPr txBox="1"/>
            <p:nvPr/>
          </p:nvSpPr>
          <p:spPr>
            <a:xfrm>
              <a:off x="1603950" y="5377249"/>
              <a:ext cx="2725496" cy="276999"/>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Transactions are publicly visible.</a:t>
              </a:r>
              <a:endParaRPr lang="en-US" sz="1200" dirty="0">
                <a:solidFill>
                  <a:srgbClr val="9FAEBD"/>
                </a:solidFill>
                <a:latin typeface="Roboto" panose="02000000000000000000" pitchFamily="2" charset="0"/>
                <a:ea typeface="Roboto" panose="02000000000000000000" pitchFamily="2" charset="0"/>
              </a:endParaRPr>
            </a:p>
          </p:txBody>
        </p:sp>
        <p:pic>
          <p:nvPicPr>
            <p:cNvPr id="55" name="Picture 5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0648" y="4501582"/>
              <a:ext cx="475627" cy="483176"/>
            </a:xfrm>
            <a:prstGeom prst="rect">
              <a:avLst/>
            </a:prstGeom>
          </p:spPr>
        </p:pic>
      </p:grpSp>
      <p:grpSp>
        <p:nvGrpSpPr>
          <p:cNvPr id="56" name="Group 55"/>
          <p:cNvGrpSpPr/>
          <p:nvPr/>
        </p:nvGrpSpPr>
        <p:grpSpPr>
          <a:xfrm>
            <a:off x="4359640" y="4265294"/>
            <a:ext cx="3215843" cy="1623398"/>
            <a:chOff x="4037126" y="4265294"/>
            <a:chExt cx="3215843" cy="1623398"/>
          </a:xfrm>
        </p:grpSpPr>
        <p:sp>
          <p:nvSpPr>
            <p:cNvPr id="57" name="Rounded Rectangle 56"/>
            <p:cNvSpPr/>
            <p:nvPr/>
          </p:nvSpPr>
          <p:spPr>
            <a:xfrm rot="5400000">
              <a:off x="4833349" y="3469071"/>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8" name="Content Placeholder 2"/>
            <p:cNvSpPr txBox="1">
              <a:spLocks/>
            </p:cNvSpPr>
            <p:nvPr/>
          </p:nvSpPr>
          <p:spPr>
            <a:xfrm>
              <a:off x="4279108" y="5066793"/>
              <a:ext cx="2713803"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Cost</a:t>
              </a:r>
            </a:p>
          </p:txBody>
        </p:sp>
        <p:sp>
          <p:nvSpPr>
            <p:cNvPr id="59" name="TextBox 58">
              <a:extLst>
                <a:ext uri="{FF2B5EF4-FFF2-40B4-BE49-F238E27FC236}">
                  <a16:creationId xmlns:a16="http://schemas.microsoft.com/office/drawing/2014/main" id="{C972831A-A13D-3247-B0C4-98C03D55F011}"/>
                </a:ext>
              </a:extLst>
            </p:cNvPr>
            <p:cNvSpPr txBox="1"/>
            <p:nvPr/>
          </p:nvSpPr>
          <p:spPr>
            <a:xfrm>
              <a:off x="4279108" y="5377249"/>
              <a:ext cx="2713803" cy="461665"/>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Each transaction has a significant cryptocurrency cost.</a:t>
              </a:r>
              <a:endParaRPr lang="en-US" sz="1200" dirty="0">
                <a:solidFill>
                  <a:srgbClr val="9FAEBD"/>
                </a:solidFill>
                <a:latin typeface="Roboto" panose="02000000000000000000" pitchFamily="2" charset="0"/>
                <a:ea typeface="Roboto" panose="02000000000000000000" pitchFamily="2" charset="0"/>
              </a:endParaRPr>
            </a:p>
          </p:txBody>
        </p:sp>
        <p:pic>
          <p:nvPicPr>
            <p:cNvPr id="60" name="Picture 5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04375" y="4559611"/>
              <a:ext cx="463267" cy="416695"/>
            </a:xfrm>
            <a:prstGeom prst="rect">
              <a:avLst/>
            </a:prstGeom>
          </p:spPr>
        </p:pic>
      </p:grpSp>
      <p:grpSp>
        <p:nvGrpSpPr>
          <p:cNvPr id="61" name="Group 60"/>
          <p:cNvGrpSpPr/>
          <p:nvPr/>
        </p:nvGrpSpPr>
        <p:grpSpPr>
          <a:xfrm>
            <a:off x="7760125" y="4265294"/>
            <a:ext cx="3215844" cy="1623398"/>
            <a:chOff x="7437611" y="4265294"/>
            <a:chExt cx="3215844" cy="1623398"/>
          </a:xfrm>
        </p:grpSpPr>
        <p:sp>
          <p:nvSpPr>
            <p:cNvPr id="62" name="Rounded Rectangle 61"/>
            <p:cNvSpPr/>
            <p:nvPr/>
          </p:nvSpPr>
          <p:spPr>
            <a:xfrm rot="5400000">
              <a:off x="8233834" y="3469071"/>
              <a:ext cx="1623398" cy="3215844"/>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3" name="Content Placeholder 2"/>
            <p:cNvSpPr txBox="1">
              <a:spLocks/>
            </p:cNvSpPr>
            <p:nvPr/>
          </p:nvSpPr>
          <p:spPr>
            <a:xfrm>
              <a:off x="7682460" y="5066793"/>
              <a:ext cx="269823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Productivity</a:t>
              </a:r>
            </a:p>
          </p:txBody>
        </p:sp>
        <p:sp>
          <p:nvSpPr>
            <p:cNvPr id="64" name="TextBox 63">
              <a:extLst>
                <a:ext uri="{FF2B5EF4-FFF2-40B4-BE49-F238E27FC236}">
                  <a16:creationId xmlns:a16="http://schemas.microsoft.com/office/drawing/2014/main" id="{C972831A-A13D-3247-B0C4-98C03D55F011}"/>
                </a:ext>
              </a:extLst>
            </p:cNvPr>
            <p:cNvSpPr txBox="1"/>
            <p:nvPr/>
          </p:nvSpPr>
          <p:spPr>
            <a:xfrm>
              <a:off x="7682460" y="5377249"/>
              <a:ext cx="2698230" cy="276999"/>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APIs are complex and unfamiliar.</a:t>
              </a:r>
              <a:endParaRPr lang="en-US" sz="1200" dirty="0">
                <a:solidFill>
                  <a:srgbClr val="9FAEBD"/>
                </a:solidFill>
                <a:latin typeface="Roboto" panose="02000000000000000000" pitchFamily="2" charset="0"/>
                <a:ea typeface="Roboto" panose="02000000000000000000" pitchFamily="2" charset="0"/>
              </a:endParaRPr>
            </a:p>
          </p:txBody>
        </p:sp>
        <p:pic>
          <p:nvPicPr>
            <p:cNvPr id="65" name="Picture 6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31236" y="4422458"/>
              <a:ext cx="397834" cy="553848"/>
            </a:xfrm>
            <a:prstGeom prst="rect">
              <a:avLst/>
            </a:prstGeom>
          </p:spPr>
        </p:pic>
      </p:grpSp>
      <p:grpSp>
        <p:nvGrpSpPr>
          <p:cNvPr id="66" name="Group 65"/>
          <p:cNvGrpSpPr/>
          <p:nvPr/>
        </p:nvGrpSpPr>
        <p:grpSpPr>
          <a:xfrm>
            <a:off x="7760125" y="2450724"/>
            <a:ext cx="3215843" cy="1623398"/>
            <a:chOff x="7437611" y="2450724"/>
            <a:chExt cx="3215843" cy="1623398"/>
          </a:xfrm>
        </p:grpSpPr>
        <p:sp>
          <p:nvSpPr>
            <p:cNvPr id="67" name="Rounded Rectangle 66"/>
            <p:cNvSpPr/>
            <p:nvPr/>
          </p:nvSpPr>
          <p:spPr>
            <a:xfrm rot="5400000">
              <a:off x="8233834" y="1654501"/>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8" name="Content Placeholder 2"/>
            <p:cNvSpPr txBox="1">
              <a:spLocks/>
            </p:cNvSpPr>
            <p:nvPr/>
          </p:nvSpPr>
          <p:spPr>
            <a:xfrm>
              <a:off x="7682459" y="3262422"/>
              <a:ext cx="269823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Structure</a:t>
              </a:r>
            </a:p>
            <a:p>
              <a:pPr marL="0" indent="0" algn="ctr">
                <a:buNone/>
              </a:pPr>
              <a:endParaRPr lang="en-US" sz="1200" b="1" dirty="0">
                <a:solidFill>
                  <a:srgbClr val="879BA7"/>
                </a:solidFill>
                <a:latin typeface="Roboto" charset="0"/>
                <a:ea typeface="Roboto" charset="0"/>
                <a:cs typeface="Roboto" charset="0"/>
              </a:endParaRPr>
            </a:p>
          </p:txBody>
        </p:sp>
        <p:sp>
          <p:nvSpPr>
            <p:cNvPr id="69" name="TextBox 68">
              <a:extLst>
                <a:ext uri="{FF2B5EF4-FFF2-40B4-BE49-F238E27FC236}">
                  <a16:creationId xmlns:a16="http://schemas.microsoft.com/office/drawing/2014/main" id="{C972831A-A13D-3247-B0C4-98C03D55F011}"/>
                </a:ext>
              </a:extLst>
            </p:cNvPr>
            <p:cNvSpPr txBox="1"/>
            <p:nvPr/>
          </p:nvSpPr>
          <p:spPr>
            <a:xfrm>
              <a:off x="7682459" y="3572878"/>
              <a:ext cx="2698230" cy="276999"/>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No Schema or data model.</a:t>
              </a:r>
              <a:endParaRPr lang="en-US" sz="1200" dirty="0">
                <a:solidFill>
                  <a:srgbClr val="9FAEBD"/>
                </a:solidFill>
                <a:latin typeface="Roboto" panose="02000000000000000000" pitchFamily="2" charset="0"/>
                <a:ea typeface="Roboto" panose="02000000000000000000" pitchFamily="2" charset="0"/>
              </a:endParaRPr>
            </a:p>
          </p:txBody>
        </p:sp>
        <p:pic>
          <p:nvPicPr>
            <p:cNvPr id="70" name="Picture 6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18306" y="2702455"/>
              <a:ext cx="423694" cy="463933"/>
            </a:xfrm>
            <a:prstGeom prst="rect">
              <a:avLst/>
            </a:prstGeom>
          </p:spPr>
        </p:pic>
      </p:grpSp>
      <p:grpSp>
        <p:nvGrpSpPr>
          <p:cNvPr id="71" name="Group 70"/>
          <p:cNvGrpSpPr/>
          <p:nvPr/>
        </p:nvGrpSpPr>
        <p:grpSpPr>
          <a:xfrm>
            <a:off x="959155" y="2460925"/>
            <a:ext cx="3215843" cy="1623398"/>
            <a:chOff x="1363890" y="2460925"/>
            <a:chExt cx="3215843" cy="1623398"/>
          </a:xfrm>
        </p:grpSpPr>
        <p:sp>
          <p:nvSpPr>
            <p:cNvPr id="72" name="Rounded Rectangle 71"/>
            <p:cNvSpPr/>
            <p:nvPr/>
          </p:nvSpPr>
          <p:spPr>
            <a:xfrm rot="5400000">
              <a:off x="2160113" y="1664702"/>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Content Placeholder 2"/>
            <p:cNvSpPr txBox="1">
              <a:spLocks/>
            </p:cNvSpPr>
            <p:nvPr/>
          </p:nvSpPr>
          <p:spPr>
            <a:xfrm>
              <a:off x="1603949" y="3262422"/>
              <a:ext cx="2725496"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Performance</a:t>
              </a:r>
            </a:p>
          </p:txBody>
        </p:sp>
        <p:sp>
          <p:nvSpPr>
            <p:cNvPr id="74" name="TextBox 73">
              <a:extLst>
                <a:ext uri="{FF2B5EF4-FFF2-40B4-BE49-F238E27FC236}">
                  <a16:creationId xmlns:a16="http://schemas.microsoft.com/office/drawing/2014/main" id="{C972831A-A13D-3247-B0C4-98C03D55F011}"/>
                </a:ext>
              </a:extLst>
            </p:cNvPr>
            <p:cNvSpPr txBox="1"/>
            <p:nvPr/>
          </p:nvSpPr>
          <p:spPr>
            <a:xfrm>
              <a:off x="1603949" y="3572878"/>
              <a:ext cx="2725496" cy="276999"/>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High latency, low throughput.</a:t>
              </a:r>
              <a:endParaRPr lang="en-US" sz="1200" dirty="0">
                <a:solidFill>
                  <a:srgbClr val="9FAEBD"/>
                </a:solidFill>
                <a:latin typeface="Roboto" panose="02000000000000000000" pitchFamily="2" charset="0"/>
                <a:ea typeface="Roboto" panose="02000000000000000000" pitchFamily="2" charset="0"/>
              </a:endParaRPr>
            </a:p>
          </p:txBody>
        </p:sp>
        <p:pic>
          <p:nvPicPr>
            <p:cNvPr id="75" name="Picture 7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19839" y="2702455"/>
              <a:ext cx="493715" cy="493715"/>
            </a:xfrm>
            <a:prstGeom prst="rect">
              <a:avLst/>
            </a:prstGeom>
          </p:spPr>
        </p:pic>
      </p:grpSp>
      <p:sp>
        <p:nvSpPr>
          <p:cNvPr id="2" name="Title 1">
            <a:extLst>
              <a:ext uri="{FF2B5EF4-FFF2-40B4-BE49-F238E27FC236}">
                <a16:creationId xmlns:a16="http://schemas.microsoft.com/office/drawing/2014/main" id="{FB028196-B9A7-DE4D-A5AF-447108510E31}"/>
              </a:ext>
            </a:extLst>
          </p:cNvPr>
          <p:cNvSpPr>
            <a:spLocks noGrp="1"/>
          </p:cNvSpPr>
          <p:nvPr>
            <p:ph type="title" idx="4294967295"/>
          </p:nvPr>
        </p:nvSpPr>
        <p:spPr/>
        <p:txBody>
          <a:bodyPr/>
          <a:lstStyle/>
          <a:p>
            <a:pPr rtl="0" eaLnBrk="1" latinLnBrk="0" hangingPunct="1"/>
            <a:r>
              <a:rPr lang="en-US" sz="3200" kern="1200" dirty="0">
                <a:effectLst/>
                <a:latin typeface="Calibri" panose="020F0502020204030204" pitchFamily="34" charset="0"/>
                <a:ea typeface="+mn-ea"/>
                <a:cs typeface="+mn-cs"/>
              </a:rPr>
              <a:t>Blockchain vs DBMS</a:t>
            </a:r>
            <a:endParaRPr lang="en-AU" dirty="0">
              <a:effectLst/>
            </a:endParaRPr>
          </a:p>
        </p:txBody>
      </p:sp>
    </p:spTree>
    <p:extLst>
      <p:ext uri="{BB962C8B-B14F-4D97-AF65-F5344CB8AC3E}">
        <p14:creationId xmlns:p14="http://schemas.microsoft.com/office/powerpoint/2010/main" val="148992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06467B41-3A80-0A45-A9B1-896F1E0BF346}"/>
              </a:ext>
            </a:extLst>
          </p:cNvPr>
          <p:cNvGraphicFramePr>
            <a:graphicFrameLocks/>
          </p:cNvGraphicFramePr>
          <p:nvPr>
            <p:extLst/>
          </p:nvPr>
        </p:nvGraphicFramePr>
        <p:xfrm>
          <a:off x="4160492" y="1201420"/>
          <a:ext cx="7343336" cy="4455160"/>
        </p:xfrm>
        <a:graphic>
          <a:graphicData uri="http://schemas.openxmlformats.org/drawingml/2006/chart">
            <c:chart xmlns:c="http://schemas.openxmlformats.org/drawingml/2006/chart" xmlns:r="http://schemas.openxmlformats.org/officeDocument/2006/relationships" r:id="rId3"/>
          </a:graphicData>
        </a:graphic>
      </p:graphicFrame>
      <p:sp>
        <p:nvSpPr>
          <p:cNvPr id="14" name="Title 1"/>
          <p:cNvSpPr txBox="1">
            <a:spLocks/>
          </p:cNvSpPr>
          <p:nvPr/>
        </p:nvSpPr>
        <p:spPr>
          <a:xfrm>
            <a:off x="831850" y="803097"/>
            <a:ext cx="4534138" cy="1318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bg1"/>
              </a:solidFill>
              <a:latin typeface="Roboto" charset="0"/>
              <a:ea typeface="Roboto" charset="0"/>
              <a:cs typeface="Roboto" charset="0"/>
            </a:endParaRPr>
          </a:p>
        </p:txBody>
      </p:sp>
      <p:sp>
        <p:nvSpPr>
          <p:cNvPr id="4" name="TextBox 3">
            <a:extLst>
              <a:ext uri="{FF2B5EF4-FFF2-40B4-BE49-F238E27FC236}">
                <a16:creationId xmlns:a16="http://schemas.microsoft.com/office/drawing/2014/main" id="{0241162E-0958-8842-AE67-E342880FAF7B}"/>
              </a:ext>
            </a:extLst>
          </p:cNvPr>
          <p:cNvSpPr txBox="1"/>
          <p:nvPr/>
        </p:nvSpPr>
        <p:spPr>
          <a:xfrm>
            <a:off x="831850" y="2452117"/>
            <a:ext cx="2943551" cy="1953766"/>
          </a:xfrm>
          <a:prstGeom prst="rect">
            <a:avLst/>
          </a:prstGeom>
          <a:noFill/>
        </p:spPr>
        <p:txBody>
          <a:bodyPr wrap="square" rtlCol="0">
            <a:spAutoFit/>
          </a:bodyPr>
          <a:lstStyle/>
          <a:p>
            <a:r>
              <a:rPr lang="en-US" sz="2400" dirty="0">
                <a:solidFill>
                  <a:schemeClr val="bg1"/>
                </a:solidFill>
              </a:rPr>
              <a:t>It costs millions of dollars to store gigabyte volumes on the public blockchains.</a:t>
            </a:r>
          </a:p>
        </p:txBody>
      </p:sp>
      <p:sp>
        <p:nvSpPr>
          <p:cNvPr id="2" name="Title 1">
            <a:extLst>
              <a:ext uri="{FF2B5EF4-FFF2-40B4-BE49-F238E27FC236}">
                <a16:creationId xmlns:a16="http://schemas.microsoft.com/office/drawing/2014/main" id="{E51E8BA7-04D9-B241-9DFE-77AAE9CC445F}"/>
              </a:ext>
            </a:extLst>
          </p:cNvPr>
          <p:cNvSpPr>
            <a:spLocks noGrp="1"/>
          </p:cNvSpPr>
          <p:nvPr>
            <p:ph type="title" idx="4294967295"/>
          </p:nvPr>
        </p:nvSpPr>
        <p:spPr/>
        <p:txBody>
          <a:bodyPr/>
          <a:lstStyle/>
          <a:p>
            <a:pPr rtl="0" eaLnBrk="1" latinLnBrk="0" hangingPunct="1"/>
            <a:r>
              <a:rPr lang="en-US" sz="3200" b="1" kern="1200" dirty="0">
                <a:solidFill>
                  <a:srgbClr val="FFFFFF"/>
                </a:solidFill>
                <a:effectLst/>
                <a:latin typeface="Roboto" panose="02000000000000000000" pitchFamily="2" charset="0"/>
                <a:ea typeface="Roboto" panose="02000000000000000000" pitchFamily="2" charset="0"/>
                <a:cs typeface="Roboto" panose="02000000000000000000" pitchFamily="2" charset="0"/>
              </a:rPr>
              <a:t>The economics</a:t>
            </a:r>
            <a:r>
              <a:rPr lang="en-US" sz="3200" b="1" kern="1200" baseline="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US" sz="3200" b="1" kern="1200" dirty="0">
                <a:solidFill>
                  <a:srgbClr val="FFFFFF"/>
                </a:solidFill>
                <a:effectLst/>
                <a:latin typeface="Roboto" panose="02000000000000000000" pitchFamily="2" charset="0"/>
                <a:ea typeface="Roboto" panose="02000000000000000000" pitchFamily="2" charset="0"/>
                <a:cs typeface="Roboto" panose="02000000000000000000" pitchFamily="2" charset="0"/>
              </a:rPr>
              <a:t>are ruinous</a:t>
            </a:r>
            <a:endParaRPr lang="en-AU" dirty="0">
              <a:effectLst/>
            </a:endParaRPr>
          </a:p>
        </p:txBody>
      </p:sp>
    </p:spTree>
    <p:extLst>
      <p:ext uri="{BB962C8B-B14F-4D97-AF65-F5344CB8AC3E}">
        <p14:creationId xmlns:p14="http://schemas.microsoft.com/office/powerpoint/2010/main" val="40766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
            <a:extLst>
              <a:ext uri="{FF2B5EF4-FFF2-40B4-BE49-F238E27FC236}">
                <a16:creationId xmlns:a16="http://schemas.microsoft.com/office/drawing/2014/main" id="{C0617C73-A871-584A-A07A-24124C17A739}"/>
              </a:ext>
            </a:extLst>
          </p:cNvPr>
          <p:cNvSpPr txBox="1">
            <a:spLocks/>
          </p:cNvSpPr>
          <p:nvPr/>
        </p:nvSpPr>
        <p:spPr>
          <a:xfrm>
            <a:off x="831850" y="1661735"/>
            <a:ext cx="3992876" cy="12724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500" kern="1200">
                <a:solidFill>
                  <a:schemeClr val="bg1"/>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200" kern="1200" baseline="0">
                <a:solidFill>
                  <a:schemeClr val="bg1"/>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1900" kern="1200">
                <a:solidFill>
                  <a:schemeClr val="bg1"/>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600" kern="1200">
                <a:solidFill>
                  <a:schemeClr val="bg1"/>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300" kern="1200">
                <a:solidFill>
                  <a:schemeClr val="bg1"/>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350" lvl="0" indent="-6350">
              <a:lnSpc>
                <a:spcPct val="100000"/>
              </a:lnSpc>
              <a:spcBef>
                <a:spcPts val="0"/>
              </a:spcBef>
              <a:buNone/>
            </a:pPr>
            <a:r>
              <a:rPr lang="en-US" sz="1600" dirty="0"/>
              <a:t>Use a database and sacrifice immutability and tamper detection</a:t>
            </a:r>
          </a:p>
          <a:p>
            <a:pPr marL="285750" lvl="0" indent="-285750" algn="ctr">
              <a:lnSpc>
                <a:spcPct val="100000"/>
              </a:lnSpc>
              <a:spcBef>
                <a:spcPts val="0"/>
              </a:spcBef>
              <a:buNone/>
            </a:pPr>
            <a:r>
              <a:rPr lang="en-US" sz="1600" b="1" dirty="0"/>
              <a:t>OR</a:t>
            </a:r>
          </a:p>
          <a:p>
            <a:pPr marL="6350" lvl="0" indent="-6350">
              <a:lnSpc>
                <a:spcPct val="100000"/>
              </a:lnSpc>
              <a:spcBef>
                <a:spcPts val="0"/>
              </a:spcBef>
              <a:buNone/>
            </a:pPr>
            <a:r>
              <a:rPr lang="en-US" sz="1600" dirty="0"/>
              <a:t>Use the Blockchain and sacrifice performance and economics</a:t>
            </a:r>
          </a:p>
        </p:txBody>
      </p:sp>
      <p:pic>
        <p:nvPicPr>
          <p:cNvPr id="31" name="Picture 30">
            <a:extLst>
              <a:ext uri="{FF2B5EF4-FFF2-40B4-BE49-F238E27FC236}">
                <a16:creationId xmlns:a16="http://schemas.microsoft.com/office/drawing/2014/main" id="{F45BAD64-F63E-0549-84F4-E90769BF1A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7641" y="4720103"/>
            <a:ext cx="3898640" cy="494564"/>
          </a:xfrm>
          <a:prstGeom prst="rect">
            <a:avLst/>
          </a:prstGeom>
        </p:spPr>
      </p:pic>
      <p:pic>
        <p:nvPicPr>
          <p:cNvPr id="32" name="Picture 31">
            <a:extLst>
              <a:ext uri="{FF2B5EF4-FFF2-40B4-BE49-F238E27FC236}">
                <a16:creationId xmlns:a16="http://schemas.microsoft.com/office/drawing/2014/main" id="{7CBEC5B8-DF9F-3747-8A72-26391B08416B}"/>
              </a:ext>
            </a:extLst>
          </p:cNvPr>
          <p:cNvPicPr>
            <a:picLocks noChangeAspect="1"/>
          </p:cNvPicPr>
          <p:nvPr/>
        </p:nvPicPr>
        <p:blipFill>
          <a:blip r:embed="rId4"/>
          <a:stretch>
            <a:fillRect/>
          </a:stretch>
        </p:blipFill>
        <p:spPr>
          <a:xfrm>
            <a:off x="5269300" y="1071183"/>
            <a:ext cx="4804268" cy="397451"/>
          </a:xfrm>
          <a:prstGeom prst="rect">
            <a:avLst/>
          </a:prstGeom>
        </p:spPr>
      </p:pic>
      <p:pic>
        <p:nvPicPr>
          <p:cNvPr id="33" name="Picture 32">
            <a:extLst>
              <a:ext uri="{FF2B5EF4-FFF2-40B4-BE49-F238E27FC236}">
                <a16:creationId xmlns:a16="http://schemas.microsoft.com/office/drawing/2014/main" id="{D5B89DD1-A320-A74F-A114-0B852496687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69300" y="1678430"/>
            <a:ext cx="3078331" cy="544339"/>
          </a:xfrm>
          <a:prstGeom prst="rect">
            <a:avLst/>
          </a:prstGeom>
        </p:spPr>
      </p:pic>
      <p:pic>
        <p:nvPicPr>
          <p:cNvPr id="34" name="Picture 33">
            <a:extLst>
              <a:ext uri="{FF2B5EF4-FFF2-40B4-BE49-F238E27FC236}">
                <a16:creationId xmlns:a16="http://schemas.microsoft.com/office/drawing/2014/main" id="{BD0A1AB5-5BF6-BF4F-A04C-2034BE5741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41742" y="5428380"/>
            <a:ext cx="7270062" cy="548201"/>
          </a:xfrm>
          <a:prstGeom prst="rect">
            <a:avLst/>
          </a:prstGeom>
        </p:spPr>
      </p:pic>
      <p:pic>
        <p:nvPicPr>
          <p:cNvPr id="35" name="Picture 34">
            <a:extLst>
              <a:ext uri="{FF2B5EF4-FFF2-40B4-BE49-F238E27FC236}">
                <a16:creationId xmlns:a16="http://schemas.microsoft.com/office/drawing/2014/main" id="{CA3580AF-9166-AF4A-B5CB-911BB7ADABA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69300" y="2435479"/>
            <a:ext cx="5986472" cy="631879"/>
          </a:xfrm>
          <a:prstGeom prst="rect">
            <a:avLst/>
          </a:prstGeom>
        </p:spPr>
      </p:pic>
      <p:pic>
        <p:nvPicPr>
          <p:cNvPr id="36" name="Picture 35">
            <a:extLst>
              <a:ext uri="{FF2B5EF4-FFF2-40B4-BE49-F238E27FC236}">
                <a16:creationId xmlns:a16="http://schemas.microsoft.com/office/drawing/2014/main" id="{EA36E6DA-F8FD-C644-AF54-C67ADE6CCAEC}"/>
              </a:ext>
            </a:extLst>
          </p:cNvPr>
          <p:cNvPicPr>
            <a:picLocks noChangeAspect="1"/>
          </p:cNvPicPr>
          <p:nvPr/>
        </p:nvPicPr>
        <p:blipFill>
          <a:blip r:embed="rId8"/>
          <a:stretch>
            <a:fillRect/>
          </a:stretch>
        </p:blipFill>
        <p:spPr>
          <a:xfrm>
            <a:off x="5269300" y="4260667"/>
            <a:ext cx="4265716" cy="424642"/>
          </a:xfrm>
          <a:prstGeom prst="rect">
            <a:avLst/>
          </a:prstGeom>
        </p:spPr>
      </p:pic>
      <p:pic>
        <p:nvPicPr>
          <p:cNvPr id="37" name="Picture 36">
            <a:extLst>
              <a:ext uri="{FF2B5EF4-FFF2-40B4-BE49-F238E27FC236}">
                <a16:creationId xmlns:a16="http://schemas.microsoft.com/office/drawing/2014/main" id="{43863936-D474-DD4C-B75D-3D78B70463D1}"/>
              </a:ext>
            </a:extLst>
          </p:cNvPr>
          <p:cNvPicPr>
            <a:picLocks noChangeAspect="1"/>
          </p:cNvPicPr>
          <p:nvPr/>
        </p:nvPicPr>
        <p:blipFill>
          <a:blip r:embed="rId9"/>
          <a:stretch>
            <a:fillRect/>
          </a:stretch>
        </p:blipFill>
        <p:spPr>
          <a:xfrm>
            <a:off x="5269300" y="4899022"/>
            <a:ext cx="5624944" cy="315645"/>
          </a:xfrm>
          <a:prstGeom prst="rect">
            <a:avLst/>
          </a:prstGeom>
        </p:spPr>
      </p:pic>
      <p:pic>
        <p:nvPicPr>
          <p:cNvPr id="38" name="Picture 37">
            <a:extLst>
              <a:ext uri="{FF2B5EF4-FFF2-40B4-BE49-F238E27FC236}">
                <a16:creationId xmlns:a16="http://schemas.microsoft.com/office/drawing/2014/main" id="{4982B169-5067-B94D-B62D-687F172F588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7641" y="3136192"/>
            <a:ext cx="3766989" cy="558740"/>
          </a:xfrm>
          <a:prstGeom prst="rect">
            <a:avLst/>
          </a:prstGeom>
        </p:spPr>
      </p:pic>
      <p:pic>
        <p:nvPicPr>
          <p:cNvPr id="39" name="Picture 38">
            <a:extLst>
              <a:ext uri="{FF2B5EF4-FFF2-40B4-BE49-F238E27FC236}">
                <a16:creationId xmlns:a16="http://schemas.microsoft.com/office/drawing/2014/main" id="{9D95AA9F-7691-244C-9FF8-B4CC1B888D8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1897" y="3916156"/>
            <a:ext cx="4077906" cy="588661"/>
          </a:xfrm>
          <a:prstGeom prst="rect">
            <a:avLst/>
          </a:prstGeom>
        </p:spPr>
      </p:pic>
      <p:pic>
        <p:nvPicPr>
          <p:cNvPr id="40" name="Picture 39">
            <a:extLst>
              <a:ext uri="{FF2B5EF4-FFF2-40B4-BE49-F238E27FC236}">
                <a16:creationId xmlns:a16="http://schemas.microsoft.com/office/drawing/2014/main" id="{C8578FCD-BDA6-8346-ACE7-1EAF7400FF4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269300" y="3285822"/>
            <a:ext cx="5064204" cy="756381"/>
          </a:xfrm>
          <a:prstGeom prst="rect">
            <a:avLst/>
          </a:prstGeom>
        </p:spPr>
      </p:pic>
      <p:sp>
        <p:nvSpPr>
          <p:cNvPr id="41" name="Title 2"/>
          <p:cNvSpPr txBox="1">
            <a:spLocks/>
          </p:cNvSpPr>
          <p:nvPr/>
        </p:nvSpPr>
        <p:spPr>
          <a:xfrm>
            <a:off x="831850"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sp>
        <p:nvSpPr>
          <p:cNvPr id="2" name="Title 1">
            <a:extLst>
              <a:ext uri="{FF2B5EF4-FFF2-40B4-BE49-F238E27FC236}">
                <a16:creationId xmlns:a16="http://schemas.microsoft.com/office/drawing/2014/main" id="{94DD1B49-1CB2-EB42-B984-58E14F843CD7}"/>
              </a:ext>
            </a:extLst>
          </p:cNvPr>
          <p:cNvSpPr>
            <a:spLocks noGrp="1"/>
          </p:cNvSpPr>
          <p:nvPr>
            <p:ph type="title" idx="4294967295"/>
          </p:nvPr>
        </p:nvSpPr>
        <p:spPr/>
        <p:txBody>
          <a:bodyPr/>
          <a:lstStyle/>
          <a:p>
            <a:pPr rtl="0" eaLnBrk="1" latinLnBrk="0" hangingPunct="1"/>
            <a:r>
              <a:rPr lang="en-US" sz="3200" kern="1200" dirty="0">
                <a:effectLst/>
                <a:latin typeface="Calibri" panose="020F0502020204030204" pitchFamily="34" charset="0"/>
                <a:ea typeface="+mn-ea"/>
                <a:cs typeface="+mn-cs"/>
              </a:rPr>
              <a:t>This is the dilemma:</a:t>
            </a:r>
            <a:endParaRPr lang="en-AU" dirty="0">
              <a:effectLst/>
            </a:endParaRPr>
          </a:p>
        </p:txBody>
      </p:sp>
    </p:spTree>
    <p:extLst>
      <p:ext uri="{BB962C8B-B14F-4D97-AF65-F5344CB8AC3E}">
        <p14:creationId xmlns:p14="http://schemas.microsoft.com/office/powerpoint/2010/main" val="121477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100"/>
                                  </p:stCondLst>
                                  <p:childTnLst>
                                    <p:set>
                                      <p:cBhvr>
                                        <p:cTn id="24" dur="1" fill="hold">
                                          <p:stCondLst>
                                            <p:cond delay="0"/>
                                          </p:stCondLst>
                                        </p:cTn>
                                        <p:tgtEl>
                                          <p:spTgt spid="39"/>
                                        </p:tgtEl>
                                        <p:attrNameLst>
                                          <p:attrName>style.visibility</p:attrName>
                                        </p:attrNameLst>
                                      </p:cBhvr>
                                      <p:to>
                                        <p:strVal val="visible"/>
                                      </p:to>
                                    </p:set>
                                  </p:childTnLst>
                                </p:cTn>
                              </p:par>
                            </p:childTnLst>
                          </p:cTn>
                        </p:par>
                        <p:par>
                          <p:cTn id="25" fill="hold">
                            <p:stCondLst>
                              <p:cond delay="100"/>
                            </p:stCondLst>
                            <p:childTnLst>
                              <p:par>
                                <p:cTn id="26" presetID="1" presetClass="entr" presetSubtype="0" fill="hold" nodeType="afterEffect">
                                  <p:stCondLst>
                                    <p:cond delay="10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p:stCondLst>
                              <p:cond delay="200"/>
                            </p:stCondLst>
                            <p:childTnLst>
                              <p:par>
                                <p:cTn id="29" presetID="1" presetClass="entr" presetSubtype="0" fill="hold" nodeType="afterEffect">
                                  <p:stCondLst>
                                    <p:cond delay="100"/>
                                  </p:stCondLst>
                                  <p:childTnLst>
                                    <p:set>
                                      <p:cBhvr>
                                        <p:cTn id="30" dur="1" fill="hold">
                                          <p:stCondLst>
                                            <p:cond delay="0"/>
                                          </p:stCondLst>
                                        </p:cTn>
                                        <p:tgtEl>
                                          <p:spTgt spid="32"/>
                                        </p:tgtEl>
                                        <p:attrNameLst>
                                          <p:attrName>style.visibility</p:attrName>
                                        </p:attrNameLst>
                                      </p:cBhvr>
                                      <p:to>
                                        <p:strVal val="visible"/>
                                      </p:to>
                                    </p:set>
                                  </p:childTnLst>
                                </p:cTn>
                              </p:par>
                            </p:childTnLst>
                          </p:cTn>
                        </p:par>
                        <p:par>
                          <p:cTn id="31" fill="hold">
                            <p:stCondLst>
                              <p:cond delay="300"/>
                            </p:stCondLst>
                            <p:childTnLst>
                              <p:par>
                                <p:cTn id="32" presetID="1" presetClass="entr" presetSubtype="0" fill="hold" nodeType="afterEffect">
                                  <p:stCondLst>
                                    <p:cond delay="100"/>
                                  </p:stCondLst>
                                  <p:childTnLst>
                                    <p:set>
                                      <p:cBhvr>
                                        <p:cTn id="33" dur="1" fill="hold">
                                          <p:stCondLst>
                                            <p:cond delay="0"/>
                                          </p:stCondLst>
                                        </p:cTn>
                                        <p:tgtEl>
                                          <p:spTgt spid="33"/>
                                        </p:tgtEl>
                                        <p:attrNameLst>
                                          <p:attrName>style.visibility</p:attrName>
                                        </p:attrNameLst>
                                      </p:cBhvr>
                                      <p:to>
                                        <p:strVal val="visible"/>
                                      </p:to>
                                    </p:set>
                                  </p:childTnLst>
                                </p:cTn>
                              </p:par>
                            </p:childTnLst>
                          </p:cTn>
                        </p:par>
                        <p:par>
                          <p:cTn id="34" fill="hold">
                            <p:stCondLst>
                              <p:cond delay="400"/>
                            </p:stCondLst>
                            <p:childTnLst>
                              <p:par>
                                <p:cTn id="35" presetID="1" presetClass="entr" presetSubtype="0" fill="hold" nodeType="afterEffect">
                                  <p:stCondLst>
                                    <p:cond delay="100"/>
                                  </p:stCondLst>
                                  <p:childTnLst>
                                    <p:set>
                                      <p:cBhvr>
                                        <p:cTn id="36" dur="1" fill="hold">
                                          <p:stCondLst>
                                            <p:cond delay="0"/>
                                          </p:stCondLst>
                                        </p:cTn>
                                        <p:tgtEl>
                                          <p:spTgt spid="35"/>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nodeType="afterEffect">
                                  <p:stCondLst>
                                    <p:cond delay="100"/>
                                  </p:stCondLst>
                                  <p:childTnLst>
                                    <p:set>
                                      <p:cBhvr>
                                        <p:cTn id="39" dur="1" fill="hold">
                                          <p:stCondLst>
                                            <p:cond delay="0"/>
                                          </p:stCondLst>
                                        </p:cTn>
                                        <p:tgtEl>
                                          <p:spTgt spid="40"/>
                                        </p:tgtEl>
                                        <p:attrNameLst>
                                          <p:attrName>style.visibility</p:attrName>
                                        </p:attrNameLst>
                                      </p:cBhvr>
                                      <p:to>
                                        <p:strVal val="visible"/>
                                      </p:to>
                                    </p:set>
                                  </p:childTnLst>
                                </p:cTn>
                              </p:par>
                            </p:childTnLst>
                          </p:cTn>
                        </p:par>
                        <p:par>
                          <p:cTn id="40" fill="hold">
                            <p:stCondLst>
                              <p:cond delay="600"/>
                            </p:stCondLst>
                            <p:childTnLst>
                              <p:par>
                                <p:cTn id="41" presetID="1" presetClass="entr" presetSubtype="0" fill="hold" nodeType="afterEffect">
                                  <p:stCondLst>
                                    <p:cond delay="100"/>
                                  </p:stCondLst>
                                  <p:childTnLst>
                                    <p:set>
                                      <p:cBhvr>
                                        <p:cTn id="42" dur="1" fill="hold">
                                          <p:stCondLst>
                                            <p:cond delay="0"/>
                                          </p:stCondLst>
                                        </p:cTn>
                                        <p:tgtEl>
                                          <p:spTgt spid="36"/>
                                        </p:tgtEl>
                                        <p:attrNameLst>
                                          <p:attrName>style.visibility</p:attrName>
                                        </p:attrNameLst>
                                      </p:cBhvr>
                                      <p:to>
                                        <p:strVal val="visible"/>
                                      </p:to>
                                    </p:set>
                                  </p:childTnLst>
                                </p:cTn>
                              </p:par>
                            </p:childTnLst>
                          </p:cTn>
                        </p:par>
                        <p:par>
                          <p:cTn id="43" fill="hold">
                            <p:stCondLst>
                              <p:cond delay="700"/>
                            </p:stCondLst>
                            <p:childTnLst>
                              <p:par>
                                <p:cTn id="44" presetID="1" presetClass="entr" presetSubtype="0" fill="hold" nodeType="afterEffect">
                                  <p:stCondLst>
                                    <p:cond delay="100"/>
                                  </p:stCondLst>
                                  <p:childTnLst>
                                    <p:set>
                                      <p:cBhvr>
                                        <p:cTn id="45" dur="1" fill="hold">
                                          <p:stCondLst>
                                            <p:cond delay="0"/>
                                          </p:stCondLst>
                                        </p:cTn>
                                        <p:tgtEl>
                                          <p:spTgt spid="37"/>
                                        </p:tgtEl>
                                        <p:attrNameLst>
                                          <p:attrName>style.visibility</p:attrName>
                                        </p:attrNameLst>
                                      </p:cBhvr>
                                      <p:to>
                                        <p:strVal val="visible"/>
                                      </p:to>
                                    </p:set>
                                  </p:childTnLst>
                                </p:cTn>
                              </p:par>
                            </p:childTnLst>
                          </p:cTn>
                        </p:par>
                        <p:par>
                          <p:cTn id="46" fill="hold">
                            <p:stCondLst>
                              <p:cond delay="800"/>
                            </p:stCondLst>
                            <p:childTnLst>
                              <p:par>
                                <p:cTn id="47" presetID="1" presetClass="entr" presetSubtype="0"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31849" y="803097"/>
            <a:ext cx="6493983" cy="1318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bg1"/>
              </a:solidFill>
              <a:latin typeface="Roboto" charset="0"/>
              <a:ea typeface="Roboto" charset="0"/>
              <a:cs typeface="Roboto" charset="0"/>
            </a:endParaRPr>
          </a:p>
        </p:txBody>
      </p:sp>
      <p:sp>
        <p:nvSpPr>
          <p:cNvPr id="35" name="Content Placeholder 2"/>
          <p:cNvSpPr txBox="1">
            <a:spLocks/>
          </p:cNvSpPr>
          <p:nvPr/>
        </p:nvSpPr>
        <p:spPr>
          <a:xfrm>
            <a:off x="1081660" y="2135293"/>
            <a:ext cx="3634481" cy="49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A fully functional database service:</a:t>
            </a:r>
          </a:p>
        </p:txBody>
      </p:sp>
      <p:sp>
        <p:nvSpPr>
          <p:cNvPr id="36" name="Content Placeholder 2"/>
          <p:cNvSpPr txBox="1">
            <a:spLocks/>
          </p:cNvSpPr>
          <p:nvPr/>
        </p:nvSpPr>
        <p:spPr>
          <a:xfrm>
            <a:off x="5490061" y="2135292"/>
            <a:ext cx="2691071" cy="49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Blockchain integration:</a:t>
            </a:r>
          </a:p>
        </p:txBody>
      </p:sp>
      <p:grpSp>
        <p:nvGrpSpPr>
          <p:cNvPr id="37" name="Group 36"/>
          <p:cNvGrpSpPr/>
          <p:nvPr/>
        </p:nvGrpSpPr>
        <p:grpSpPr>
          <a:xfrm>
            <a:off x="1174716" y="2735137"/>
            <a:ext cx="3112401" cy="3007165"/>
            <a:chOff x="924906" y="2899651"/>
            <a:chExt cx="3112401" cy="3007165"/>
          </a:xfrm>
        </p:grpSpPr>
        <p:sp>
          <p:nvSpPr>
            <p:cNvPr id="38" name="Rounded Rectangle 37"/>
            <p:cNvSpPr/>
            <p:nvPr/>
          </p:nvSpPr>
          <p:spPr>
            <a:xfrm rot="5400000">
              <a:off x="977524" y="2847033"/>
              <a:ext cx="3007165" cy="3112401"/>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Content Placeholder 2"/>
            <p:cNvSpPr txBox="1">
              <a:spLocks/>
            </p:cNvSpPr>
            <p:nvPr/>
          </p:nvSpPr>
          <p:spPr>
            <a:xfrm>
              <a:off x="1744108" y="3211301"/>
              <a:ext cx="2057355" cy="488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MongoDB storage</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layer</a:t>
              </a:r>
            </a:p>
          </p:txBody>
        </p:sp>
        <p:sp>
          <p:nvSpPr>
            <p:cNvPr id="40" name="Content Placeholder 2"/>
            <p:cNvSpPr txBox="1">
              <a:spLocks/>
            </p:cNvSpPr>
            <p:nvPr/>
          </p:nvSpPr>
          <p:spPr>
            <a:xfrm>
              <a:off x="1744108" y="3878109"/>
              <a:ext cx="2057355" cy="487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a:solidFill>
                    <a:srgbClr val="879BA7"/>
                  </a:solidFill>
                  <a:latin typeface="Roboto" charset="0"/>
                  <a:ea typeface="Roboto" charset="0"/>
                  <a:cs typeface="Roboto" charset="0"/>
                </a:rPr>
                <a:t>Normal throughput</a:t>
              </a:r>
              <a:br>
                <a:rPr lang="en-US" sz="1200">
                  <a:solidFill>
                    <a:srgbClr val="879BA7"/>
                  </a:solidFill>
                  <a:latin typeface="Roboto" charset="0"/>
                  <a:ea typeface="Roboto" charset="0"/>
                  <a:cs typeface="Roboto" charset="0"/>
                </a:rPr>
              </a:br>
              <a:r>
                <a:rPr lang="en-US" sz="1200">
                  <a:solidFill>
                    <a:srgbClr val="879BA7"/>
                  </a:solidFill>
                  <a:latin typeface="Roboto" charset="0"/>
                  <a:ea typeface="Roboto" charset="0"/>
                  <a:cs typeface="Roboto" charset="0"/>
                </a:rPr>
                <a:t>and </a:t>
              </a:r>
              <a:r>
                <a:rPr lang="en-US" sz="1200" dirty="0">
                  <a:solidFill>
                    <a:srgbClr val="879BA7"/>
                  </a:solidFill>
                  <a:latin typeface="Roboto" charset="0"/>
                  <a:ea typeface="Roboto" charset="0"/>
                  <a:cs typeface="Roboto" charset="0"/>
                </a:rPr>
                <a:t>latency</a:t>
              </a:r>
            </a:p>
          </p:txBody>
        </p:sp>
        <p:sp>
          <p:nvSpPr>
            <p:cNvPr id="41" name="Content Placeholder 2"/>
            <p:cNvSpPr txBox="1">
              <a:spLocks/>
            </p:cNvSpPr>
            <p:nvPr/>
          </p:nvSpPr>
          <p:spPr>
            <a:xfrm>
              <a:off x="1744108" y="4579252"/>
              <a:ext cx="2057355" cy="457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Rich query and</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database operations</a:t>
              </a:r>
            </a:p>
          </p:txBody>
        </p:sp>
        <p:sp>
          <p:nvSpPr>
            <p:cNvPr id="42" name="Content Placeholder 2"/>
            <p:cNvSpPr txBox="1">
              <a:spLocks/>
            </p:cNvSpPr>
            <p:nvPr/>
          </p:nvSpPr>
          <p:spPr>
            <a:xfrm>
              <a:off x="1744108" y="5367637"/>
              <a:ext cx="2057355"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Strong privacy</a:t>
              </a:r>
            </a:p>
          </p:txBody>
        </p:sp>
        <p:pic>
          <p:nvPicPr>
            <p:cNvPr id="43" name="Picture 42"/>
            <p:cNvPicPr>
              <a:picLocks noChangeAspect="1"/>
            </p:cNvPicPr>
            <p:nvPr/>
          </p:nvPicPr>
          <p:blipFill>
            <a:blip r:embed="rId3"/>
            <a:stretch>
              <a:fillRect/>
            </a:stretch>
          </p:blipFill>
          <p:spPr>
            <a:xfrm>
              <a:off x="1306863" y="3115526"/>
              <a:ext cx="238158" cy="525590"/>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259" y="5229182"/>
              <a:ext cx="300488" cy="437072"/>
            </a:xfrm>
            <a:prstGeom prst="rect">
              <a:avLst/>
            </a:prstGeom>
          </p:spPr>
        </p:pic>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706" y="4554789"/>
              <a:ext cx="502584" cy="496084"/>
            </a:xfrm>
            <a:prstGeom prst="rect">
              <a:avLst/>
            </a:prstGeom>
          </p:spPr>
        </p:pic>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79747" y="3852220"/>
              <a:ext cx="492389" cy="492389"/>
            </a:xfrm>
            <a:prstGeom prst="rect">
              <a:avLst/>
            </a:prstGeom>
          </p:spPr>
        </p:pic>
      </p:grpSp>
      <p:grpSp>
        <p:nvGrpSpPr>
          <p:cNvPr id="47" name="Group 46"/>
          <p:cNvGrpSpPr/>
          <p:nvPr/>
        </p:nvGrpSpPr>
        <p:grpSpPr>
          <a:xfrm>
            <a:off x="5574139" y="2735138"/>
            <a:ext cx="5425186" cy="2467985"/>
            <a:chOff x="5324329" y="2899652"/>
            <a:chExt cx="5425186" cy="2467985"/>
          </a:xfrm>
        </p:grpSpPr>
        <p:sp>
          <p:nvSpPr>
            <p:cNvPr id="48" name="Rounded Rectangle 47"/>
            <p:cNvSpPr/>
            <p:nvPr/>
          </p:nvSpPr>
          <p:spPr>
            <a:xfrm rot="5400000">
              <a:off x="6802929" y="1421052"/>
              <a:ext cx="2467985" cy="5425186"/>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Content Placeholder 2"/>
            <p:cNvSpPr txBox="1">
              <a:spLocks/>
            </p:cNvSpPr>
            <p:nvPr/>
          </p:nvSpPr>
          <p:spPr>
            <a:xfrm>
              <a:off x="6184726" y="3279580"/>
              <a:ext cx="2725496" cy="31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Versioning </a:t>
              </a:r>
              <a:r>
                <a:rPr lang="en-US" sz="1200">
                  <a:solidFill>
                    <a:srgbClr val="879BA7"/>
                  </a:solidFill>
                  <a:latin typeface="Roboto" charset="0"/>
                  <a:ea typeface="Roboto" charset="0"/>
                  <a:cs typeface="Roboto" charset="0"/>
                </a:rPr>
                <a:t>of data</a:t>
              </a:r>
              <a:endParaRPr lang="en-US" sz="1200" dirty="0">
                <a:solidFill>
                  <a:srgbClr val="879BA7"/>
                </a:solidFill>
                <a:latin typeface="Roboto" charset="0"/>
                <a:ea typeface="Roboto" charset="0"/>
                <a:cs typeface="Roboto" charset="0"/>
              </a:endParaRPr>
            </a:p>
          </p:txBody>
        </p:sp>
        <p:sp>
          <p:nvSpPr>
            <p:cNvPr id="50" name="Content Placeholder 2"/>
            <p:cNvSpPr txBox="1">
              <a:spLocks/>
            </p:cNvSpPr>
            <p:nvPr/>
          </p:nvSpPr>
          <p:spPr>
            <a:xfrm>
              <a:off x="6184726" y="3993877"/>
              <a:ext cx="2725496" cy="323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a:solidFill>
                    <a:srgbClr val="879BA7"/>
                  </a:solidFill>
                  <a:latin typeface="Roboto" charset="0"/>
                  <a:ea typeface="Roboto" charset="0"/>
                  <a:cs typeface="Roboto" charset="0"/>
                </a:rPr>
                <a:t>Immutabillity</a:t>
              </a:r>
              <a:endParaRPr lang="en-US" sz="1200" dirty="0">
                <a:solidFill>
                  <a:srgbClr val="879BA7"/>
                </a:solidFill>
                <a:latin typeface="Roboto" charset="0"/>
                <a:ea typeface="Roboto" charset="0"/>
                <a:cs typeface="Roboto" charset="0"/>
              </a:endParaRPr>
            </a:p>
          </p:txBody>
        </p:sp>
        <p:sp>
          <p:nvSpPr>
            <p:cNvPr id="51" name="Content Placeholder 2"/>
            <p:cNvSpPr txBox="1">
              <a:spLocks/>
            </p:cNvSpPr>
            <p:nvPr/>
          </p:nvSpPr>
          <p:spPr>
            <a:xfrm>
              <a:off x="6184726" y="4728734"/>
              <a:ext cx="2725496" cy="2471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a:solidFill>
                    <a:srgbClr val="879BA7"/>
                  </a:solidFill>
                  <a:latin typeface="Roboto" charset="0"/>
                  <a:ea typeface="Roboto" charset="0"/>
                  <a:cs typeface="Roboto" charset="0"/>
                </a:rPr>
                <a:t>Tamper detection</a:t>
              </a:r>
              <a:endParaRPr lang="en-US" sz="1200" dirty="0">
                <a:solidFill>
                  <a:srgbClr val="879BA7"/>
                </a:solidFill>
                <a:latin typeface="Roboto" charset="0"/>
                <a:ea typeface="Roboto" charset="0"/>
                <a:cs typeface="Roboto" charset="0"/>
              </a:endParaRPr>
            </a:p>
          </p:txBody>
        </p:sp>
        <p:sp>
          <p:nvSpPr>
            <p:cNvPr id="52" name="Content Placeholder 2"/>
            <p:cNvSpPr txBox="1">
              <a:spLocks/>
            </p:cNvSpPr>
            <p:nvPr/>
          </p:nvSpPr>
          <p:spPr>
            <a:xfrm>
              <a:off x="8868756" y="3211301"/>
              <a:ext cx="1796505" cy="488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Point-in-time</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history</a:t>
              </a:r>
            </a:p>
          </p:txBody>
        </p:sp>
        <p:sp>
          <p:nvSpPr>
            <p:cNvPr id="53" name="Content Placeholder 2"/>
            <p:cNvSpPr txBox="1">
              <a:spLocks/>
            </p:cNvSpPr>
            <p:nvPr/>
          </p:nvSpPr>
          <p:spPr>
            <a:xfrm>
              <a:off x="8868756" y="3929708"/>
              <a:ext cx="1796505" cy="487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Complete data</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provenance</a:t>
              </a:r>
            </a:p>
          </p:txBody>
        </p:sp>
        <p:pic>
          <p:nvPicPr>
            <p:cNvPr id="54" name="Picture 5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73101" y="3869092"/>
              <a:ext cx="553374" cy="500804"/>
            </a:xfrm>
            <a:prstGeom prst="rect">
              <a:avLst/>
            </a:prstGeom>
          </p:spPr>
        </p:pic>
        <p:pic>
          <p:nvPicPr>
            <p:cNvPr id="55" name="Picture 5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40756" y="4604309"/>
              <a:ext cx="446152" cy="496032"/>
            </a:xfrm>
            <a:prstGeom prst="rect">
              <a:avLst/>
            </a:prstGeom>
          </p:spPr>
        </p:pic>
        <p:pic>
          <p:nvPicPr>
            <p:cNvPr id="56" name="Picture 5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47003" y="3135431"/>
              <a:ext cx="501172" cy="501172"/>
            </a:xfrm>
            <a:prstGeom prst="rect">
              <a:avLst/>
            </a:prstGeom>
          </p:spPr>
        </p:pic>
        <p:pic>
          <p:nvPicPr>
            <p:cNvPr id="57" name="Picture 5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44450" y="3884286"/>
              <a:ext cx="571306" cy="485877"/>
            </a:xfrm>
            <a:prstGeom prst="rect">
              <a:avLst/>
            </a:prstGeom>
          </p:spPr>
        </p:pic>
        <p:pic>
          <p:nvPicPr>
            <p:cNvPr id="58" name="Picture 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68322" y="3108425"/>
              <a:ext cx="411295" cy="528453"/>
            </a:xfrm>
            <a:prstGeom prst="rect">
              <a:avLst/>
            </a:prstGeom>
          </p:spPr>
        </p:pic>
      </p:grpSp>
      <p:sp>
        <p:nvSpPr>
          <p:cNvPr id="2" name="Title 1">
            <a:extLst>
              <a:ext uri="{FF2B5EF4-FFF2-40B4-BE49-F238E27FC236}">
                <a16:creationId xmlns:a16="http://schemas.microsoft.com/office/drawing/2014/main" id="{1D1B3693-D530-2640-A616-F9C5FDF026F8}"/>
              </a:ext>
            </a:extLst>
          </p:cNvPr>
          <p:cNvSpPr>
            <a:spLocks noGrp="1"/>
          </p:cNvSpPr>
          <p:nvPr>
            <p:ph type="title" idx="4294967295"/>
          </p:nvPr>
        </p:nvSpPr>
        <p:spPr/>
        <p:txBody>
          <a:bodyPr/>
          <a:lstStyle/>
          <a:p>
            <a:pPr rtl="0" eaLnBrk="1" latinLnBrk="0" hangingPunct="1"/>
            <a:r>
              <a:rPr lang="en-US" sz="3200" b="1" kern="1200" dirty="0">
                <a:solidFill>
                  <a:srgbClr val="FFFFFF"/>
                </a:solidFill>
                <a:effectLst/>
                <a:latin typeface="Roboto" panose="02000000000000000000" pitchFamily="2" charset="0"/>
                <a:ea typeface="Roboto" panose="02000000000000000000" pitchFamily="2" charset="0"/>
                <a:cs typeface="Roboto" panose="02000000000000000000" pitchFamily="2" charset="0"/>
              </a:rPr>
              <a:t>ProvenDB bridges the gap</a:t>
            </a:r>
            <a:endParaRPr lang="en-AU" dirty="0">
              <a:effectLst/>
            </a:endParaRPr>
          </a:p>
        </p:txBody>
      </p:sp>
    </p:spTree>
    <p:extLst>
      <p:ext uri="{BB962C8B-B14F-4D97-AF65-F5344CB8AC3E}">
        <p14:creationId xmlns:p14="http://schemas.microsoft.com/office/powerpoint/2010/main" val="12209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p:cNvSpPr txBox="1">
            <a:spLocks/>
          </p:cNvSpPr>
          <p:nvPr/>
        </p:nvSpPr>
        <p:spPr>
          <a:xfrm>
            <a:off x="831850"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grpSp>
        <p:nvGrpSpPr>
          <p:cNvPr id="36" name="Group 35"/>
          <p:cNvGrpSpPr/>
          <p:nvPr/>
        </p:nvGrpSpPr>
        <p:grpSpPr>
          <a:xfrm>
            <a:off x="4698124" y="1929578"/>
            <a:ext cx="3406572" cy="1398180"/>
            <a:chOff x="4698124" y="1827504"/>
            <a:chExt cx="3406572" cy="1398180"/>
          </a:xfrm>
        </p:grpSpPr>
        <p:sp>
          <p:nvSpPr>
            <p:cNvPr id="37" name="Text Placeholder 5"/>
            <p:cNvSpPr txBox="1">
              <a:spLocks/>
            </p:cNvSpPr>
            <p:nvPr/>
          </p:nvSpPr>
          <p:spPr>
            <a:xfrm>
              <a:off x="5524619" y="2414775"/>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Any attempt to tamper with database records can be detected by Blockchain technology.</a:t>
              </a:r>
            </a:p>
          </p:txBody>
        </p:sp>
        <p:sp>
          <p:nvSpPr>
            <p:cNvPr id="38" name="Text Placeholder 6"/>
            <p:cNvSpPr txBox="1">
              <a:spLocks/>
            </p:cNvSpPr>
            <p:nvPr/>
          </p:nvSpPr>
          <p:spPr>
            <a:xfrm>
              <a:off x="5524619" y="1827504"/>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Tamper Detection</a:t>
              </a:r>
            </a:p>
          </p:txBody>
        </p:sp>
        <p:sp>
          <p:nvSpPr>
            <p:cNvPr id="39" name="Овал 14">
              <a:extLst>
                <a:ext uri="{FF2B5EF4-FFF2-40B4-BE49-F238E27FC236}">
                  <a16:creationId xmlns:a16="http://schemas.microsoft.com/office/drawing/2014/main" id="{37509FED-DD0F-F949-8A91-F284836E844B}"/>
                </a:ext>
              </a:extLst>
            </p:cNvPr>
            <p:cNvSpPr/>
            <p:nvPr/>
          </p:nvSpPr>
          <p:spPr>
            <a:xfrm>
              <a:off x="4698124" y="1830978"/>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2921" y="1959731"/>
              <a:ext cx="407032" cy="452538"/>
            </a:xfrm>
            <a:prstGeom prst="rect">
              <a:avLst/>
            </a:prstGeom>
          </p:spPr>
        </p:pic>
      </p:grpSp>
      <p:grpSp>
        <p:nvGrpSpPr>
          <p:cNvPr id="41" name="Group 40"/>
          <p:cNvGrpSpPr/>
          <p:nvPr/>
        </p:nvGrpSpPr>
        <p:grpSpPr>
          <a:xfrm>
            <a:off x="860017" y="1929578"/>
            <a:ext cx="3396519" cy="1233676"/>
            <a:chOff x="860017" y="1827504"/>
            <a:chExt cx="3396519" cy="1233676"/>
          </a:xfrm>
        </p:grpSpPr>
        <p:sp>
          <p:nvSpPr>
            <p:cNvPr id="42" name="Text Placeholder 5"/>
            <p:cNvSpPr txBox="1">
              <a:spLocks/>
            </p:cNvSpPr>
            <p:nvPr/>
          </p:nvSpPr>
          <p:spPr>
            <a:xfrm>
              <a:off x="1676459" y="2414775"/>
              <a:ext cx="2580077"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New data doesn't over write old data </a:t>
              </a:r>
              <a:r>
                <a:rPr lang="mr-IN" sz="1200" dirty="0">
                  <a:solidFill>
                    <a:schemeClr val="bg1"/>
                  </a:solidFill>
                  <a:latin typeface="Roboto" charset="0"/>
                  <a:ea typeface="Roboto" charset="0"/>
                  <a:cs typeface="Roboto" charset="0"/>
                </a:rPr>
                <a:t>–</a:t>
              </a:r>
              <a:r>
                <a:rPr lang="en-US" sz="1200" dirty="0">
                  <a:solidFill>
                    <a:schemeClr val="bg1"/>
                  </a:solidFill>
                  <a:latin typeface="Roboto" charset="0"/>
                  <a:ea typeface="Roboto" charset="0"/>
                  <a:cs typeface="Roboto" charset="0"/>
                </a:rPr>
                <a:t> instead a new version of the data is created.</a:t>
              </a:r>
            </a:p>
          </p:txBody>
        </p:sp>
        <p:sp>
          <p:nvSpPr>
            <p:cNvPr id="43" name="Text Placeholder 6"/>
            <p:cNvSpPr txBox="1">
              <a:spLocks/>
            </p:cNvSpPr>
            <p:nvPr/>
          </p:nvSpPr>
          <p:spPr>
            <a:xfrm>
              <a:off x="1676459" y="1827504"/>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Versioning of Data</a:t>
              </a:r>
            </a:p>
          </p:txBody>
        </p:sp>
        <p:sp>
          <p:nvSpPr>
            <p:cNvPr id="44" name="Овал 14">
              <a:extLst>
                <a:ext uri="{FF2B5EF4-FFF2-40B4-BE49-F238E27FC236}">
                  <a16:creationId xmlns:a16="http://schemas.microsoft.com/office/drawing/2014/main" id="{37509FED-DD0F-F949-8A91-F284836E844B}"/>
                </a:ext>
              </a:extLst>
            </p:cNvPr>
            <p:cNvSpPr/>
            <p:nvPr/>
          </p:nvSpPr>
          <p:spPr>
            <a:xfrm>
              <a:off x="860017" y="1830978"/>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45" name="Picture 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2224" y="1959731"/>
              <a:ext cx="352212" cy="452538"/>
            </a:xfrm>
            <a:prstGeom prst="rect">
              <a:avLst/>
            </a:prstGeom>
          </p:spPr>
        </p:pic>
      </p:grpSp>
      <p:grpSp>
        <p:nvGrpSpPr>
          <p:cNvPr id="46" name="Group 45"/>
          <p:cNvGrpSpPr/>
          <p:nvPr/>
        </p:nvGrpSpPr>
        <p:grpSpPr>
          <a:xfrm>
            <a:off x="8288867" y="1929578"/>
            <a:ext cx="3396580" cy="1398180"/>
            <a:chOff x="8288867" y="1827504"/>
            <a:chExt cx="3396580" cy="1398180"/>
          </a:xfrm>
        </p:grpSpPr>
        <p:sp>
          <p:nvSpPr>
            <p:cNvPr id="47" name="Text Placeholder 5"/>
            <p:cNvSpPr txBox="1">
              <a:spLocks/>
            </p:cNvSpPr>
            <p:nvPr/>
          </p:nvSpPr>
          <p:spPr>
            <a:xfrm>
              <a:off x="9105370" y="2414775"/>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View the complete history of changes to any data item.</a:t>
              </a:r>
            </a:p>
          </p:txBody>
        </p:sp>
        <p:sp>
          <p:nvSpPr>
            <p:cNvPr id="48" name="Text Placeholder 6"/>
            <p:cNvSpPr txBox="1">
              <a:spLocks/>
            </p:cNvSpPr>
            <p:nvPr/>
          </p:nvSpPr>
          <p:spPr>
            <a:xfrm>
              <a:off x="9105370" y="1827504"/>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Complete Data Provenance</a:t>
              </a:r>
            </a:p>
          </p:txBody>
        </p:sp>
        <p:sp>
          <p:nvSpPr>
            <p:cNvPr id="49" name="Овал 14">
              <a:extLst>
                <a:ext uri="{FF2B5EF4-FFF2-40B4-BE49-F238E27FC236}">
                  <a16:creationId xmlns:a16="http://schemas.microsoft.com/office/drawing/2014/main" id="{37509FED-DD0F-F949-8A91-F284836E844B}"/>
                </a:ext>
              </a:extLst>
            </p:cNvPr>
            <p:cNvSpPr/>
            <p:nvPr/>
          </p:nvSpPr>
          <p:spPr>
            <a:xfrm>
              <a:off x="8288867" y="1830978"/>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10651" y="1959731"/>
              <a:ext cx="469111" cy="398962"/>
            </a:xfrm>
            <a:prstGeom prst="rect">
              <a:avLst/>
            </a:prstGeom>
          </p:spPr>
        </p:pic>
      </p:grpSp>
      <p:grpSp>
        <p:nvGrpSpPr>
          <p:cNvPr id="51" name="Group 50"/>
          <p:cNvGrpSpPr/>
          <p:nvPr/>
        </p:nvGrpSpPr>
        <p:grpSpPr>
          <a:xfrm>
            <a:off x="860018" y="3743701"/>
            <a:ext cx="3396518" cy="1398180"/>
            <a:chOff x="860018" y="3641627"/>
            <a:chExt cx="3396518" cy="1398180"/>
          </a:xfrm>
        </p:grpSpPr>
        <p:sp>
          <p:nvSpPr>
            <p:cNvPr id="52" name="Text Placeholder 5"/>
            <p:cNvSpPr txBox="1">
              <a:spLocks/>
            </p:cNvSpPr>
            <p:nvPr/>
          </p:nvSpPr>
          <p:spPr>
            <a:xfrm>
              <a:off x="1676459" y="4228898"/>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Selected versions of data are “pinned” to the Blockchain and cannot be altered.</a:t>
              </a:r>
            </a:p>
          </p:txBody>
        </p:sp>
        <p:sp>
          <p:nvSpPr>
            <p:cNvPr id="53" name="Text Placeholder 6"/>
            <p:cNvSpPr txBox="1">
              <a:spLocks/>
            </p:cNvSpPr>
            <p:nvPr/>
          </p:nvSpPr>
          <p:spPr>
            <a:xfrm>
              <a:off x="1676459" y="3641627"/>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Immutability</a:t>
              </a:r>
            </a:p>
          </p:txBody>
        </p:sp>
        <p:sp>
          <p:nvSpPr>
            <p:cNvPr id="54" name="Овал 14">
              <a:extLst>
                <a:ext uri="{FF2B5EF4-FFF2-40B4-BE49-F238E27FC236}">
                  <a16:creationId xmlns:a16="http://schemas.microsoft.com/office/drawing/2014/main" id="{37509FED-DD0F-F949-8A91-F284836E844B}"/>
                </a:ext>
              </a:extLst>
            </p:cNvPr>
            <p:cNvSpPr/>
            <p:nvPr/>
          </p:nvSpPr>
          <p:spPr>
            <a:xfrm>
              <a:off x="860018" y="3641627"/>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55" name="Picture 5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4551" y="3730081"/>
              <a:ext cx="470119" cy="425459"/>
            </a:xfrm>
            <a:prstGeom prst="rect">
              <a:avLst/>
            </a:prstGeom>
          </p:spPr>
        </p:pic>
      </p:grpSp>
      <p:grpSp>
        <p:nvGrpSpPr>
          <p:cNvPr id="56" name="Group 55"/>
          <p:cNvGrpSpPr/>
          <p:nvPr/>
        </p:nvGrpSpPr>
        <p:grpSpPr>
          <a:xfrm>
            <a:off x="4751240" y="3743701"/>
            <a:ext cx="3353456" cy="1398180"/>
            <a:chOff x="4751240" y="3641627"/>
            <a:chExt cx="3353456" cy="1398180"/>
          </a:xfrm>
        </p:grpSpPr>
        <p:sp>
          <p:nvSpPr>
            <p:cNvPr id="59" name="Text Placeholder 5"/>
            <p:cNvSpPr txBox="1">
              <a:spLocks/>
            </p:cNvSpPr>
            <p:nvPr/>
          </p:nvSpPr>
          <p:spPr>
            <a:xfrm>
              <a:off x="5524619" y="4228898"/>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The state of the database at previous points in time is always available. </a:t>
              </a:r>
            </a:p>
          </p:txBody>
        </p:sp>
        <p:sp>
          <p:nvSpPr>
            <p:cNvPr id="60" name="Text Placeholder 6"/>
            <p:cNvSpPr txBox="1">
              <a:spLocks/>
            </p:cNvSpPr>
            <p:nvPr/>
          </p:nvSpPr>
          <p:spPr>
            <a:xfrm>
              <a:off x="5524619" y="3641627"/>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Point-in-time History</a:t>
              </a:r>
            </a:p>
          </p:txBody>
        </p:sp>
        <p:sp>
          <p:nvSpPr>
            <p:cNvPr id="62" name="Овал 14">
              <a:extLst>
                <a:ext uri="{FF2B5EF4-FFF2-40B4-BE49-F238E27FC236}">
                  <a16:creationId xmlns:a16="http://schemas.microsoft.com/office/drawing/2014/main" id="{37509FED-DD0F-F949-8A91-F284836E844B}"/>
                </a:ext>
              </a:extLst>
            </p:cNvPr>
            <p:cNvSpPr/>
            <p:nvPr/>
          </p:nvSpPr>
          <p:spPr>
            <a:xfrm>
              <a:off x="4751240" y="3641627"/>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63" name="Picture 6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35703" y="3728045"/>
              <a:ext cx="461426" cy="461426"/>
            </a:xfrm>
            <a:prstGeom prst="rect">
              <a:avLst/>
            </a:prstGeom>
          </p:spPr>
        </p:pic>
      </p:grpSp>
      <p:sp>
        <p:nvSpPr>
          <p:cNvPr id="3" name="Title 2">
            <a:extLst>
              <a:ext uri="{FF2B5EF4-FFF2-40B4-BE49-F238E27FC236}">
                <a16:creationId xmlns:a16="http://schemas.microsoft.com/office/drawing/2014/main" id="{BE791CA9-E723-7144-8492-E7F80BD46E4E}"/>
              </a:ext>
            </a:extLst>
          </p:cNvPr>
          <p:cNvSpPr>
            <a:spLocks noGrp="1"/>
          </p:cNvSpPr>
          <p:nvPr>
            <p:ph type="title" idx="4294967295"/>
          </p:nvPr>
        </p:nvSpPr>
        <p:spPr/>
        <p:txBody>
          <a:bodyPr/>
          <a:lstStyle/>
          <a:p>
            <a:pPr rtl="0" eaLnBrk="1" latinLnBrk="0" hangingPunct="1"/>
            <a:r>
              <a:rPr lang="en-AU" sz="3200" kern="1200" dirty="0">
                <a:effectLst/>
                <a:latin typeface="Calibri" panose="020F0502020204030204" pitchFamily="34" charset="0"/>
                <a:ea typeface="+mn-ea"/>
                <a:cs typeface="+mn-cs"/>
              </a:rPr>
              <a:t>How is ProvenDB different?</a:t>
            </a:r>
            <a:endParaRPr lang="en-AU" dirty="0">
              <a:effectLst/>
            </a:endParaRPr>
          </a:p>
        </p:txBody>
      </p:sp>
    </p:spTree>
    <p:extLst>
      <p:ext uri="{BB962C8B-B14F-4D97-AF65-F5344CB8AC3E}">
        <p14:creationId xmlns:p14="http://schemas.microsoft.com/office/powerpoint/2010/main" val="67561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2"/>
          <p:cNvSpPr txBox="1">
            <a:spLocks/>
          </p:cNvSpPr>
          <p:nvPr/>
        </p:nvSpPr>
        <p:spPr>
          <a:xfrm>
            <a:off x="831850" y="1257005"/>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grpSp>
        <p:nvGrpSpPr>
          <p:cNvPr id="74" name="Group 73"/>
          <p:cNvGrpSpPr/>
          <p:nvPr/>
        </p:nvGrpSpPr>
        <p:grpSpPr>
          <a:xfrm>
            <a:off x="3620195" y="2665240"/>
            <a:ext cx="2303178" cy="2303735"/>
            <a:chOff x="3620195" y="2459651"/>
            <a:chExt cx="2303178" cy="2303735"/>
          </a:xfrm>
        </p:grpSpPr>
        <p:sp>
          <p:nvSpPr>
            <p:cNvPr id="78" name="Rounded Rectangle 77"/>
            <p:cNvSpPr/>
            <p:nvPr/>
          </p:nvSpPr>
          <p:spPr>
            <a:xfrm>
              <a:off x="3620195" y="2459651"/>
              <a:ext cx="2303178" cy="2303735"/>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9" name="TextBox 78">
              <a:extLst>
                <a:ext uri="{FF2B5EF4-FFF2-40B4-BE49-F238E27FC236}">
                  <a16:creationId xmlns:a16="http://schemas.microsoft.com/office/drawing/2014/main" id="{C972831A-A13D-3247-B0C4-98C03D55F011}"/>
                </a:ext>
              </a:extLst>
            </p:cNvPr>
            <p:cNvSpPr txBox="1"/>
            <p:nvPr/>
          </p:nvSpPr>
          <p:spPr>
            <a:xfrm>
              <a:off x="3842961" y="3612188"/>
              <a:ext cx="1857152" cy="646331"/>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To prove that a document or data has not been tampered with or altered.</a:t>
              </a:r>
              <a:endParaRPr lang="en-US" sz="1200" dirty="0">
                <a:solidFill>
                  <a:srgbClr val="9FAEBD"/>
                </a:solidFill>
                <a:latin typeface="Roboto" panose="02000000000000000000" pitchFamily="2" charset="0"/>
                <a:ea typeface="Roboto" panose="02000000000000000000" pitchFamily="2" charset="0"/>
              </a:endParaRPr>
            </a:p>
          </p:txBody>
        </p:sp>
        <p:pic>
          <p:nvPicPr>
            <p:cNvPr id="82" name="Picture 8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6072" y="2836553"/>
              <a:ext cx="390000" cy="567273"/>
            </a:xfrm>
            <a:prstGeom prst="rect">
              <a:avLst/>
            </a:prstGeom>
          </p:spPr>
        </p:pic>
      </p:grpSp>
      <p:grpSp>
        <p:nvGrpSpPr>
          <p:cNvPr id="85" name="Group 84"/>
          <p:cNvGrpSpPr/>
          <p:nvPr/>
        </p:nvGrpSpPr>
        <p:grpSpPr>
          <a:xfrm>
            <a:off x="8937137" y="2665240"/>
            <a:ext cx="2303178" cy="2303735"/>
            <a:chOff x="8937137" y="2459651"/>
            <a:chExt cx="2303178" cy="2303735"/>
          </a:xfrm>
        </p:grpSpPr>
        <p:sp>
          <p:nvSpPr>
            <p:cNvPr id="87" name="Rounded Rectangle 86"/>
            <p:cNvSpPr/>
            <p:nvPr/>
          </p:nvSpPr>
          <p:spPr>
            <a:xfrm>
              <a:off x="8937137" y="2459651"/>
              <a:ext cx="2303178" cy="2303735"/>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4" name="TextBox 93">
              <a:extLst>
                <a:ext uri="{FF2B5EF4-FFF2-40B4-BE49-F238E27FC236}">
                  <a16:creationId xmlns:a16="http://schemas.microsoft.com/office/drawing/2014/main" id="{C972831A-A13D-3247-B0C4-98C03D55F011}"/>
                </a:ext>
              </a:extLst>
            </p:cNvPr>
            <p:cNvSpPr txBox="1"/>
            <p:nvPr/>
          </p:nvSpPr>
          <p:spPr>
            <a:xfrm>
              <a:off x="9159903" y="3601554"/>
              <a:ext cx="1857152" cy="646331"/>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To prove the exact history (provenance) of some data.</a:t>
              </a:r>
              <a:endParaRPr lang="en-US" sz="1200" dirty="0">
                <a:solidFill>
                  <a:srgbClr val="9FAEBD"/>
                </a:solidFill>
                <a:latin typeface="Roboto" panose="02000000000000000000" pitchFamily="2" charset="0"/>
                <a:ea typeface="Roboto" panose="02000000000000000000" pitchFamily="2" charset="0"/>
              </a:endParaRPr>
            </a:p>
          </p:txBody>
        </p:sp>
        <p:pic>
          <p:nvPicPr>
            <p:cNvPr id="95" name="Graphic 2">
              <a:extLst>
                <a:ext uri="{FF2B5EF4-FFF2-40B4-BE49-F238E27FC236}">
                  <a16:creationId xmlns:a16="http://schemas.microsoft.com/office/drawing/2014/main" id="{0F694AC8-A7BD-1749-9D02-D0E45884F4A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83252" y="2852620"/>
              <a:ext cx="610454" cy="526666"/>
            </a:xfrm>
            <a:prstGeom prst="rect">
              <a:avLst/>
            </a:prstGeom>
          </p:spPr>
        </p:pic>
      </p:grpSp>
      <p:grpSp>
        <p:nvGrpSpPr>
          <p:cNvPr id="96" name="Group 95"/>
          <p:cNvGrpSpPr/>
          <p:nvPr/>
        </p:nvGrpSpPr>
        <p:grpSpPr>
          <a:xfrm>
            <a:off x="961724" y="2663903"/>
            <a:ext cx="2303178" cy="2305072"/>
            <a:chOff x="961724" y="2458314"/>
            <a:chExt cx="2303178" cy="2305072"/>
          </a:xfrm>
        </p:grpSpPr>
        <p:sp>
          <p:nvSpPr>
            <p:cNvPr id="97" name="Rounded Rectangle 96"/>
            <p:cNvSpPr/>
            <p:nvPr/>
          </p:nvSpPr>
          <p:spPr>
            <a:xfrm>
              <a:off x="961724" y="2458314"/>
              <a:ext cx="2303178" cy="2305072"/>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8" name="TextBox 97">
              <a:extLst>
                <a:ext uri="{FF2B5EF4-FFF2-40B4-BE49-F238E27FC236}">
                  <a16:creationId xmlns:a16="http://schemas.microsoft.com/office/drawing/2014/main" id="{C972831A-A13D-3247-B0C4-98C03D55F011}"/>
                </a:ext>
              </a:extLst>
            </p:cNvPr>
            <p:cNvSpPr txBox="1"/>
            <p:nvPr/>
          </p:nvSpPr>
          <p:spPr>
            <a:xfrm>
              <a:off x="1184490" y="3612189"/>
              <a:ext cx="1857152" cy="830997"/>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To prove you created some content </a:t>
              </a:r>
              <a:r>
                <a:rPr lang="mr-IN" sz="1200" dirty="0">
                  <a:solidFill>
                    <a:srgbClr val="9FAEBD"/>
                  </a:solidFill>
                  <a:latin typeface="Roboto" panose="02000000000000000000" pitchFamily="2" charset="0"/>
                  <a:ea typeface="Roboto" panose="02000000000000000000" pitchFamily="2" charset="0"/>
                </a:rPr>
                <a:t>–</a:t>
              </a:r>
              <a:r>
                <a:rPr lang="en-AU" sz="1200" dirty="0">
                  <a:solidFill>
                    <a:srgbClr val="9FAEBD"/>
                  </a:solidFill>
                  <a:latin typeface="Roboto" panose="02000000000000000000" pitchFamily="2" charset="0"/>
                  <a:ea typeface="Roboto" panose="02000000000000000000" pitchFamily="2" charset="0"/>
                </a:rPr>
                <a:t> intellectual property for instance.</a:t>
              </a:r>
              <a:endParaRPr lang="en-US" sz="1200" dirty="0">
                <a:solidFill>
                  <a:srgbClr val="9FAEBD"/>
                </a:solidFill>
                <a:latin typeface="Roboto" panose="02000000000000000000" pitchFamily="2" charset="0"/>
                <a:ea typeface="Roboto" panose="02000000000000000000" pitchFamily="2" charset="0"/>
              </a:endParaRPr>
            </a:p>
          </p:txBody>
        </p:sp>
        <p:pic>
          <p:nvPicPr>
            <p:cNvPr id="99" name="Graphic 4">
              <a:extLst>
                <a:ext uri="{FF2B5EF4-FFF2-40B4-BE49-F238E27FC236}">
                  <a16:creationId xmlns:a16="http://schemas.microsoft.com/office/drawing/2014/main" id="{46F414EE-3E8B-C24E-8B0B-ED186A59E37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878116" y="2815389"/>
              <a:ext cx="469900" cy="609600"/>
            </a:xfrm>
            <a:prstGeom prst="rect">
              <a:avLst/>
            </a:prstGeom>
          </p:spPr>
        </p:pic>
      </p:grpSp>
      <p:grpSp>
        <p:nvGrpSpPr>
          <p:cNvPr id="100" name="Group 99"/>
          <p:cNvGrpSpPr/>
          <p:nvPr/>
        </p:nvGrpSpPr>
        <p:grpSpPr>
          <a:xfrm>
            <a:off x="6278666" y="2665240"/>
            <a:ext cx="2303178" cy="2303735"/>
            <a:chOff x="6278666" y="2459651"/>
            <a:chExt cx="2303178" cy="2303735"/>
          </a:xfrm>
        </p:grpSpPr>
        <p:sp>
          <p:nvSpPr>
            <p:cNvPr id="101" name="Rounded Rectangle 100"/>
            <p:cNvSpPr/>
            <p:nvPr/>
          </p:nvSpPr>
          <p:spPr>
            <a:xfrm>
              <a:off x="6278666" y="2459651"/>
              <a:ext cx="2303178" cy="2303735"/>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2" name="TextBox 101">
              <a:extLst>
                <a:ext uri="{FF2B5EF4-FFF2-40B4-BE49-F238E27FC236}">
                  <a16:creationId xmlns:a16="http://schemas.microsoft.com/office/drawing/2014/main" id="{C972831A-A13D-3247-B0C4-98C03D55F011}"/>
                </a:ext>
              </a:extLst>
            </p:cNvPr>
            <p:cNvSpPr txBox="1"/>
            <p:nvPr/>
          </p:nvSpPr>
          <p:spPr>
            <a:xfrm>
              <a:off x="6501432" y="3612188"/>
              <a:ext cx="1857152" cy="461665"/>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To prove the date of a legal or official document.</a:t>
              </a:r>
              <a:endParaRPr lang="en-US" sz="1200" dirty="0">
                <a:solidFill>
                  <a:srgbClr val="9FAEBD"/>
                </a:solidFill>
                <a:latin typeface="Roboto" panose="02000000000000000000" pitchFamily="2" charset="0"/>
                <a:ea typeface="Roboto" panose="02000000000000000000" pitchFamily="2" charset="0"/>
              </a:endParaRPr>
            </a:p>
          </p:txBody>
        </p:sp>
        <p:pic>
          <p:nvPicPr>
            <p:cNvPr id="103" name="Graphic 10">
              <a:extLst>
                <a:ext uri="{FF2B5EF4-FFF2-40B4-BE49-F238E27FC236}">
                  <a16:creationId xmlns:a16="http://schemas.microsoft.com/office/drawing/2014/main" id="{15F787F4-BFF0-BA42-AE6B-A27049B2ADF9}"/>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51411" y="2790008"/>
              <a:ext cx="557194" cy="579936"/>
            </a:xfrm>
            <a:prstGeom prst="rect">
              <a:avLst/>
            </a:prstGeom>
          </p:spPr>
        </p:pic>
      </p:grpSp>
      <p:sp>
        <p:nvSpPr>
          <p:cNvPr id="2" name="Title 1">
            <a:extLst>
              <a:ext uri="{FF2B5EF4-FFF2-40B4-BE49-F238E27FC236}">
                <a16:creationId xmlns:a16="http://schemas.microsoft.com/office/drawing/2014/main" id="{4C5F1CE0-4266-524E-81E4-D977C5B23CF4}"/>
              </a:ext>
            </a:extLst>
          </p:cNvPr>
          <p:cNvSpPr>
            <a:spLocks noGrp="1"/>
          </p:cNvSpPr>
          <p:nvPr>
            <p:ph type="title" idx="4294967295"/>
          </p:nvPr>
        </p:nvSpPr>
        <p:spPr/>
        <p:txBody>
          <a:bodyPr/>
          <a:lstStyle/>
          <a:p>
            <a:pPr rtl="0" eaLnBrk="1" latinLnBrk="0" hangingPunct="1"/>
            <a:r>
              <a:rPr lang="en-US" sz="3200" kern="1200" dirty="0">
                <a:effectLst/>
                <a:latin typeface="Calibri" panose="020F0502020204030204" pitchFamily="34" charset="0"/>
                <a:ea typeface="+mn-ea"/>
                <a:cs typeface="+mn-cs"/>
              </a:rPr>
              <a:t>Why use ProvenDB?</a:t>
            </a:r>
            <a:endParaRPr lang="en-AU" dirty="0">
              <a:effectLst/>
            </a:endParaRPr>
          </a:p>
        </p:txBody>
      </p:sp>
    </p:spTree>
    <p:extLst>
      <p:ext uri="{BB962C8B-B14F-4D97-AF65-F5344CB8AC3E}">
        <p14:creationId xmlns:p14="http://schemas.microsoft.com/office/powerpoint/2010/main" val="92679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557B"/>
        </a:solidFill>
        <a:effectLst/>
      </p:bgPr>
    </p:bg>
    <p:spTree>
      <p:nvGrpSpPr>
        <p:cNvPr id="1" name=""/>
        <p:cNvGrpSpPr/>
        <p:nvPr/>
      </p:nvGrpSpPr>
      <p:grpSpPr>
        <a:xfrm>
          <a:off x="0" y="0"/>
          <a:ext cx="0" cy="0"/>
          <a:chOff x="0" y="0"/>
          <a:chExt cx="0" cy="0"/>
        </a:xfrm>
      </p:grpSpPr>
      <p:sp>
        <p:nvSpPr>
          <p:cNvPr id="26" name="Title 1"/>
          <p:cNvSpPr>
            <a:spLocks noGrp="1"/>
          </p:cNvSpPr>
          <p:nvPr>
            <p:ph type="title" idx="4294967295"/>
          </p:nvPr>
        </p:nvSpPr>
        <p:spPr>
          <a:xfrm>
            <a:off x="861522" y="1558063"/>
            <a:ext cx="4533900" cy="1319213"/>
          </a:xfrm>
        </p:spPr>
        <p:txBody>
          <a:bodyPr>
            <a:normAutofit/>
          </a:bodyPr>
          <a:lstStyle/>
          <a:p>
            <a:r>
              <a:rPr lang="en-US" sz="3200" b="1" dirty="0">
                <a:solidFill>
                  <a:schemeClr val="bg1"/>
                </a:solidFill>
                <a:latin typeface="Roboto" charset="0"/>
                <a:ea typeface="Roboto" charset="0"/>
                <a:cs typeface="Roboto" charset="0"/>
              </a:rPr>
              <a:t>About ProvenDB</a:t>
            </a:r>
          </a:p>
        </p:txBody>
      </p:sp>
      <p:sp>
        <p:nvSpPr>
          <p:cNvPr id="38" name="Text Placeholder 2">
            <a:extLst>
              <a:ext uri="{FF2B5EF4-FFF2-40B4-BE49-F238E27FC236}">
                <a16:creationId xmlns:a16="http://schemas.microsoft.com/office/drawing/2014/main" id="{4F288CCD-67A4-A944-B58B-A418A07F540C}"/>
              </a:ext>
            </a:extLst>
          </p:cNvPr>
          <p:cNvSpPr txBox="1">
            <a:spLocks/>
          </p:cNvSpPr>
          <p:nvPr/>
        </p:nvSpPr>
        <p:spPr>
          <a:xfrm>
            <a:off x="831850" y="2877276"/>
            <a:ext cx="5690870" cy="18957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bg1"/>
                </a:solidFill>
                <a:latin typeface="Roboto" panose="02000000000000000000" pitchFamily="2" charset="0"/>
                <a:ea typeface="Roboto" panose="02000000000000000000" pitchFamily="2" charset="0"/>
              </a:rPr>
              <a:t>ProvenDB is a </a:t>
            </a:r>
            <a:r>
              <a:rPr lang="en-US" sz="2000" dirty="0" err="1">
                <a:solidFill>
                  <a:schemeClr val="bg1"/>
                </a:solidFill>
                <a:latin typeface="Roboto" panose="02000000000000000000" pitchFamily="2" charset="0"/>
                <a:ea typeface="Roboto" panose="02000000000000000000" pitchFamily="2" charset="0"/>
              </a:rPr>
              <a:t>MongoDB</a:t>
            </a:r>
            <a:r>
              <a:rPr lang="en-US" sz="2000" dirty="0">
                <a:solidFill>
                  <a:schemeClr val="bg1"/>
                </a:solidFill>
                <a:latin typeface="Roboto" panose="02000000000000000000" pitchFamily="2" charset="0"/>
                <a:ea typeface="Roboto" panose="02000000000000000000" pitchFamily="2" charset="0"/>
              </a:rPr>
              <a:t> Database service integrated with the public </a:t>
            </a:r>
            <a:r>
              <a:rPr lang="en-US" sz="2000" dirty="0" err="1">
                <a:solidFill>
                  <a:schemeClr val="bg1"/>
                </a:solidFill>
                <a:latin typeface="Roboto" panose="02000000000000000000" pitchFamily="2" charset="0"/>
                <a:ea typeface="Roboto" panose="02000000000000000000" pitchFamily="2" charset="0"/>
              </a:rPr>
              <a:t>Blockchain</a:t>
            </a:r>
            <a:r>
              <a:rPr lang="en-US" sz="2000" dirty="0">
                <a:solidFill>
                  <a:schemeClr val="bg1"/>
                </a:solidFill>
                <a:latin typeface="Roboto" panose="02000000000000000000" pitchFamily="2" charset="0"/>
                <a:ea typeface="Roboto" panose="02000000000000000000" pitchFamily="2" charset="0"/>
              </a:rPr>
              <a:t>.</a:t>
            </a:r>
          </a:p>
          <a:p>
            <a:pPr marL="0" indent="0">
              <a:buNone/>
            </a:pPr>
            <a:endParaRPr lang="en-US" sz="2000" dirty="0">
              <a:solidFill>
                <a:schemeClr val="bg1"/>
              </a:solidFill>
              <a:latin typeface="Roboto" panose="02000000000000000000" pitchFamily="2" charset="0"/>
              <a:ea typeface="Roboto" panose="02000000000000000000" pitchFamily="2" charset="0"/>
            </a:endParaRPr>
          </a:p>
          <a:p>
            <a:pPr marL="0" indent="0">
              <a:buNone/>
            </a:pPr>
            <a:r>
              <a:rPr lang="en-US" sz="2000" dirty="0">
                <a:solidFill>
                  <a:schemeClr val="bg1"/>
                </a:solidFill>
                <a:latin typeface="Roboto" panose="02000000000000000000" pitchFamily="2" charset="0"/>
                <a:ea typeface="Roboto" panose="02000000000000000000" pitchFamily="2" charset="0"/>
              </a:rPr>
              <a:t>ProvenDB enables the rapid development of high-performance </a:t>
            </a:r>
            <a:r>
              <a:rPr lang="en-US" sz="2000" dirty="0" err="1">
                <a:solidFill>
                  <a:schemeClr val="bg1"/>
                </a:solidFill>
                <a:latin typeface="Roboto" panose="02000000000000000000" pitchFamily="2" charset="0"/>
                <a:ea typeface="Roboto" panose="02000000000000000000" pitchFamily="2" charset="0"/>
              </a:rPr>
              <a:t>Blockchain</a:t>
            </a:r>
            <a:r>
              <a:rPr lang="en-US" sz="2000" dirty="0">
                <a:solidFill>
                  <a:schemeClr val="bg1"/>
                </a:solidFill>
                <a:latin typeface="Roboto" panose="02000000000000000000" pitchFamily="2" charset="0"/>
                <a:ea typeface="Roboto" panose="02000000000000000000" pitchFamily="2" charset="0"/>
              </a:rPr>
              <a:t> applications.  </a:t>
            </a:r>
          </a:p>
          <a:p>
            <a:pPr marL="0" indent="0">
              <a:buFont typeface="Arial"/>
              <a:buNone/>
            </a:pPr>
            <a:endParaRPr lang="en-US" sz="1200" dirty="0"/>
          </a:p>
        </p:txBody>
      </p:sp>
      <p:grpSp>
        <p:nvGrpSpPr>
          <p:cNvPr id="2" name="Group 1"/>
          <p:cNvGrpSpPr/>
          <p:nvPr/>
        </p:nvGrpSpPr>
        <p:grpSpPr>
          <a:xfrm>
            <a:off x="6847840" y="720210"/>
            <a:ext cx="4287520" cy="5074680"/>
            <a:chOff x="7030720" y="720210"/>
            <a:chExt cx="4287520" cy="5074680"/>
          </a:xfrm>
        </p:grpSpPr>
        <p:pic>
          <p:nvPicPr>
            <p:cNvPr id="19" name="Picture 18" descr="A picture containing LEGO&#10;&#10;Description automatically generated">
              <a:extLst>
                <a:ext uri="{FF2B5EF4-FFF2-40B4-BE49-F238E27FC236}">
                  <a16:creationId xmlns:a16="http://schemas.microsoft.com/office/drawing/2014/main" id="{9907A78F-42AB-F644-BA2A-28364635204D}"/>
                </a:ext>
              </a:extLst>
            </p:cNvPr>
            <p:cNvPicPr>
              <a:picLocks noChangeAspect="1"/>
            </p:cNvPicPr>
            <p:nvPr/>
          </p:nvPicPr>
          <p:blipFill>
            <a:blip r:embed="rId2"/>
            <a:stretch>
              <a:fillRect/>
            </a:stretch>
          </p:blipFill>
          <p:spPr>
            <a:xfrm>
              <a:off x="7030720" y="720210"/>
              <a:ext cx="4287520" cy="5074680"/>
            </a:xfrm>
            <a:prstGeom prst="rect">
              <a:avLst/>
            </a:prstGeom>
          </p:spPr>
        </p:pic>
        <p:sp>
          <p:nvSpPr>
            <p:cNvPr id="20" name="Content Placeholder 2"/>
            <p:cNvSpPr txBox="1">
              <a:spLocks/>
            </p:cNvSpPr>
            <p:nvPr/>
          </p:nvSpPr>
          <p:spPr>
            <a:xfrm>
              <a:off x="7122194" y="2658374"/>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MongoDB</a:t>
              </a:r>
            </a:p>
          </p:txBody>
        </p:sp>
        <p:sp>
          <p:nvSpPr>
            <p:cNvPr id="21" name="Content Placeholder 2"/>
            <p:cNvSpPr txBox="1">
              <a:spLocks/>
            </p:cNvSpPr>
            <p:nvPr/>
          </p:nvSpPr>
          <p:spPr>
            <a:xfrm>
              <a:off x="10231154" y="1177020"/>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err="1">
                  <a:solidFill>
                    <a:schemeClr val="bg1">
                      <a:alpha val="80000"/>
                    </a:schemeClr>
                  </a:solidFill>
                  <a:latin typeface="Roboto" charset="0"/>
                  <a:ea typeface="Roboto" charset="0"/>
                  <a:cs typeface="Roboto" charset="0"/>
                </a:rPr>
                <a:t>Blockchain</a:t>
              </a:r>
              <a:endParaRPr lang="en-US" sz="1000" i="1" dirty="0">
                <a:solidFill>
                  <a:schemeClr val="bg1">
                    <a:alpha val="80000"/>
                  </a:schemeClr>
                </a:solidFill>
                <a:latin typeface="Roboto" charset="0"/>
                <a:ea typeface="Roboto" charset="0"/>
                <a:cs typeface="Roboto" charset="0"/>
              </a:endParaRPr>
            </a:p>
          </p:txBody>
        </p:sp>
        <p:sp>
          <p:nvSpPr>
            <p:cNvPr id="22" name="Content Placeholder 2"/>
            <p:cNvSpPr txBox="1">
              <a:spLocks/>
            </p:cNvSpPr>
            <p:nvPr/>
          </p:nvSpPr>
          <p:spPr>
            <a:xfrm>
              <a:off x="9682514" y="3038648"/>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latin typeface="Roboto" panose="02000000000000000000" pitchFamily="2" charset="0"/>
                  <a:ea typeface="Roboto" panose="02000000000000000000" pitchFamily="2" charset="0"/>
                </a:rPr>
                <a:t>ProvenDB</a:t>
              </a:r>
              <a:endParaRPr lang="en-US" sz="1000" i="1" dirty="0"/>
            </a:p>
          </p:txBody>
        </p:sp>
      </p:grpSp>
    </p:spTree>
    <p:extLst>
      <p:ext uri="{BB962C8B-B14F-4D97-AF65-F5344CB8AC3E}">
        <p14:creationId xmlns:p14="http://schemas.microsoft.com/office/powerpoint/2010/main" val="130790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animEffect transition="in" filter="fade">
                                      <p:cBhvr>
                                        <p:cTn id="15" dur="500"/>
                                        <p:tgtEl>
                                          <p:spTgt spid="3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2"/>
          <p:cNvSpPr txBox="1">
            <a:spLocks/>
          </p:cNvSpPr>
          <p:nvPr/>
        </p:nvSpPr>
        <p:spPr>
          <a:xfrm>
            <a:off x="831849" y="466344"/>
            <a:ext cx="8779983"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grpSp>
        <p:nvGrpSpPr>
          <p:cNvPr id="39" name="Group 38"/>
          <p:cNvGrpSpPr/>
          <p:nvPr/>
        </p:nvGrpSpPr>
        <p:grpSpPr>
          <a:xfrm>
            <a:off x="4359640" y="3721365"/>
            <a:ext cx="3215843" cy="1623398"/>
            <a:chOff x="4359640" y="3721365"/>
            <a:chExt cx="3215843" cy="1623398"/>
          </a:xfrm>
        </p:grpSpPr>
        <p:sp>
          <p:nvSpPr>
            <p:cNvPr id="40" name="Rounded Rectangle 39"/>
            <p:cNvSpPr/>
            <p:nvPr/>
          </p:nvSpPr>
          <p:spPr>
            <a:xfrm rot="5400000">
              <a:off x="5155863" y="2925142"/>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TextBox 40">
              <a:extLst>
                <a:ext uri="{FF2B5EF4-FFF2-40B4-BE49-F238E27FC236}">
                  <a16:creationId xmlns:a16="http://schemas.microsoft.com/office/drawing/2014/main" id="{C972831A-A13D-3247-B0C4-98C03D55F011}"/>
                </a:ext>
              </a:extLst>
            </p:cNvPr>
            <p:cNvSpPr txBox="1"/>
            <p:nvPr/>
          </p:nvSpPr>
          <p:spPr>
            <a:xfrm>
              <a:off x="4610660" y="4585552"/>
              <a:ext cx="2713803" cy="461665"/>
            </a:xfrm>
            <a:prstGeom prst="rect">
              <a:avLst/>
            </a:prstGeom>
            <a:noFill/>
          </p:spPr>
          <p:txBody>
            <a:bodyPr wrap="square" lIns="0" rtlCol="0">
              <a:spAutoFit/>
            </a:bodyPr>
            <a:lstStyle/>
            <a:p>
              <a:pPr algn="ctr"/>
              <a:r>
                <a:rPr lang="en-US" sz="1200" dirty="0">
                  <a:solidFill>
                    <a:srgbClr val="9FAEBD"/>
                  </a:solidFill>
                  <a:latin typeface="Roboto" panose="02000000000000000000" pitchFamily="2" charset="0"/>
                  <a:ea typeface="Roboto" panose="02000000000000000000" pitchFamily="2" charset="0"/>
                </a:rPr>
                <a:t>Accounting</a:t>
              </a:r>
              <a:br>
                <a:rPr lang="en-US" sz="1200" dirty="0"/>
              </a:br>
              <a:r>
                <a:rPr lang="en-US" sz="1200" dirty="0">
                  <a:solidFill>
                    <a:srgbClr val="9FAEBD"/>
                  </a:solidFill>
                  <a:latin typeface="Roboto" panose="02000000000000000000" pitchFamily="2" charset="0"/>
                  <a:ea typeface="Roboto" panose="02000000000000000000" pitchFamily="2" charset="0"/>
                </a:rPr>
                <a:t>Systems</a:t>
              </a:r>
            </a:p>
          </p:txBody>
        </p:sp>
        <p:pic>
          <p:nvPicPr>
            <p:cNvPr id="43" name="Picture 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7658" y="3948004"/>
              <a:ext cx="401730" cy="507146"/>
            </a:xfrm>
            <a:prstGeom prst="rect">
              <a:avLst/>
            </a:prstGeom>
          </p:spPr>
        </p:pic>
      </p:grpSp>
      <p:grpSp>
        <p:nvGrpSpPr>
          <p:cNvPr id="44" name="Group 43"/>
          <p:cNvGrpSpPr/>
          <p:nvPr/>
        </p:nvGrpSpPr>
        <p:grpSpPr>
          <a:xfrm>
            <a:off x="959155" y="1916996"/>
            <a:ext cx="3215843" cy="1623398"/>
            <a:chOff x="959155" y="1916996"/>
            <a:chExt cx="3215843" cy="1623398"/>
          </a:xfrm>
        </p:grpSpPr>
        <p:sp>
          <p:nvSpPr>
            <p:cNvPr id="45" name="Rounded Rectangle 44"/>
            <p:cNvSpPr/>
            <p:nvPr/>
          </p:nvSpPr>
          <p:spPr>
            <a:xfrm rot="5400000">
              <a:off x="1755378" y="1120773"/>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8" name="TextBox 47">
              <a:extLst>
                <a:ext uri="{FF2B5EF4-FFF2-40B4-BE49-F238E27FC236}">
                  <a16:creationId xmlns:a16="http://schemas.microsoft.com/office/drawing/2014/main" id="{C972831A-A13D-3247-B0C4-98C03D55F011}"/>
                </a:ext>
              </a:extLst>
            </p:cNvPr>
            <p:cNvSpPr txBox="1"/>
            <p:nvPr/>
          </p:nvSpPr>
          <p:spPr>
            <a:xfrm>
              <a:off x="1199214" y="2815414"/>
              <a:ext cx="2725496" cy="461665"/>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Document management</a:t>
              </a:r>
              <a:br>
                <a:rPr lang="en-AU" sz="1200" dirty="0">
                  <a:solidFill>
                    <a:srgbClr val="9FAEBD"/>
                  </a:solidFill>
                  <a:latin typeface="Roboto" panose="02000000000000000000" pitchFamily="2" charset="0"/>
                  <a:ea typeface="Roboto" panose="02000000000000000000" pitchFamily="2" charset="0"/>
                </a:rPr>
              </a:br>
              <a:r>
                <a:rPr lang="en-AU" sz="1200" dirty="0">
                  <a:solidFill>
                    <a:srgbClr val="9FAEBD"/>
                  </a:solidFill>
                  <a:latin typeface="Roboto" panose="02000000000000000000" pitchFamily="2" charset="0"/>
                  <a:ea typeface="Roboto" panose="02000000000000000000" pitchFamily="2" charset="0"/>
                </a:rPr>
                <a:t>systems</a:t>
              </a:r>
              <a:endParaRPr lang="en-US" sz="1200" dirty="0">
                <a:solidFill>
                  <a:srgbClr val="9FAEBD"/>
                </a:solidFill>
                <a:latin typeface="Roboto" panose="02000000000000000000" pitchFamily="2" charset="0"/>
                <a:ea typeface="Roboto" panose="02000000000000000000" pitchFamily="2" charset="0"/>
              </a:endParaRPr>
            </a:p>
          </p:txBody>
        </p:sp>
        <p:pic>
          <p:nvPicPr>
            <p:cNvPr id="49" name="Picture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78164" y="2143810"/>
              <a:ext cx="567596" cy="534054"/>
            </a:xfrm>
            <a:prstGeom prst="rect">
              <a:avLst/>
            </a:prstGeom>
          </p:spPr>
        </p:pic>
      </p:grpSp>
      <p:grpSp>
        <p:nvGrpSpPr>
          <p:cNvPr id="50" name="Group 49"/>
          <p:cNvGrpSpPr/>
          <p:nvPr/>
        </p:nvGrpSpPr>
        <p:grpSpPr>
          <a:xfrm>
            <a:off x="959155" y="3721365"/>
            <a:ext cx="3215844" cy="1623398"/>
            <a:chOff x="959155" y="3721365"/>
            <a:chExt cx="3215844" cy="1623398"/>
          </a:xfrm>
        </p:grpSpPr>
        <p:sp>
          <p:nvSpPr>
            <p:cNvPr id="52" name="Rounded Rectangle 51"/>
            <p:cNvSpPr/>
            <p:nvPr/>
          </p:nvSpPr>
          <p:spPr>
            <a:xfrm rot="5400000">
              <a:off x="1755378" y="2925142"/>
              <a:ext cx="1623398" cy="3215844"/>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4" name="TextBox 63">
              <a:extLst>
                <a:ext uri="{FF2B5EF4-FFF2-40B4-BE49-F238E27FC236}">
                  <a16:creationId xmlns:a16="http://schemas.microsoft.com/office/drawing/2014/main" id="{C972831A-A13D-3247-B0C4-98C03D55F011}"/>
                </a:ext>
              </a:extLst>
            </p:cNvPr>
            <p:cNvSpPr txBox="1"/>
            <p:nvPr/>
          </p:nvSpPr>
          <p:spPr>
            <a:xfrm>
              <a:off x="1199215" y="4585552"/>
              <a:ext cx="2725496" cy="461665"/>
            </a:xfrm>
            <a:prstGeom prst="rect">
              <a:avLst/>
            </a:prstGeom>
            <a:noFill/>
          </p:spPr>
          <p:txBody>
            <a:bodyPr wrap="square" lIns="0" rtlCol="0">
              <a:spAutoFit/>
            </a:bodyPr>
            <a:lstStyle/>
            <a:p>
              <a:pPr algn="ctr"/>
              <a:r>
                <a:rPr lang="en-US" sz="1200" dirty="0">
                  <a:solidFill>
                    <a:srgbClr val="9FAEBD"/>
                  </a:solidFill>
                  <a:latin typeface="Roboto" panose="02000000000000000000" pitchFamily="2" charset="0"/>
                  <a:ea typeface="Roboto" panose="02000000000000000000" pitchFamily="2" charset="0"/>
                </a:rPr>
                <a:t>Audit</a:t>
              </a:r>
              <a:r>
                <a:rPr lang="en-US" sz="1200" dirty="0"/>
                <a:t> </a:t>
              </a:r>
              <a:r>
                <a:rPr lang="en-US" sz="1200" dirty="0">
                  <a:solidFill>
                    <a:srgbClr val="9FAEBD"/>
                  </a:solidFill>
                  <a:latin typeface="Roboto" panose="02000000000000000000" pitchFamily="2" charset="0"/>
                  <a:ea typeface="Roboto" panose="02000000000000000000" pitchFamily="2" charset="0"/>
                </a:rPr>
                <a:t>and</a:t>
              </a:r>
              <a:r>
                <a:rPr lang="en-US" sz="1200" dirty="0"/>
                <a:t> </a:t>
              </a:r>
              <a:r>
                <a:rPr lang="en-US" sz="1200" dirty="0">
                  <a:solidFill>
                    <a:srgbClr val="9FAEBD"/>
                  </a:solidFill>
                  <a:latin typeface="Roboto" panose="02000000000000000000" pitchFamily="2" charset="0"/>
                  <a:ea typeface="Roboto" panose="02000000000000000000" pitchFamily="2" charset="0"/>
                </a:rPr>
                <a:t>Access</a:t>
              </a:r>
              <a:br>
                <a:rPr lang="en-US" sz="1200" dirty="0"/>
              </a:br>
              <a:r>
                <a:rPr lang="en-US" sz="1200" dirty="0">
                  <a:solidFill>
                    <a:srgbClr val="9FAEBD"/>
                  </a:solidFill>
                  <a:latin typeface="Roboto" panose="02000000000000000000" pitchFamily="2" charset="0"/>
                  <a:ea typeface="Roboto" panose="02000000000000000000" pitchFamily="2" charset="0"/>
                </a:rPr>
                <a:t>Control</a:t>
              </a:r>
              <a:r>
                <a:rPr lang="en-US" sz="1200" dirty="0"/>
                <a:t> </a:t>
              </a:r>
              <a:r>
                <a:rPr lang="en-US" sz="1200" dirty="0">
                  <a:solidFill>
                    <a:srgbClr val="9FAEBD"/>
                  </a:solidFill>
                  <a:latin typeface="Roboto" panose="02000000000000000000" pitchFamily="2" charset="0"/>
                  <a:ea typeface="Roboto" panose="02000000000000000000" pitchFamily="2" charset="0"/>
                </a:rPr>
                <a:t>Systems</a:t>
              </a:r>
            </a:p>
          </p:txBody>
        </p:sp>
        <p:pic>
          <p:nvPicPr>
            <p:cNvPr id="65" name="Picture 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16311" y="3949527"/>
              <a:ext cx="491302" cy="491302"/>
            </a:xfrm>
            <a:prstGeom prst="rect">
              <a:avLst/>
            </a:prstGeom>
          </p:spPr>
        </p:pic>
      </p:grpSp>
      <p:grpSp>
        <p:nvGrpSpPr>
          <p:cNvPr id="66" name="Group 65"/>
          <p:cNvGrpSpPr/>
          <p:nvPr/>
        </p:nvGrpSpPr>
        <p:grpSpPr>
          <a:xfrm>
            <a:off x="4359640" y="1916994"/>
            <a:ext cx="3215843" cy="1623398"/>
            <a:chOff x="4359640" y="1916994"/>
            <a:chExt cx="3215843" cy="1623398"/>
          </a:xfrm>
        </p:grpSpPr>
        <p:sp>
          <p:nvSpPr>
            <p:cNvPr id="67" name="Rounded Rectangle 66"/>
            <p:cNvSpPr/>
            <p:nvPr/>
          </p:nvSpPr>
          <p:spPr>
            <a:xfrm rot="5400000">
              <a:off x="5155863" y="1120771"/>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8" name="TextBox 67">
              <a:extLst>
                <a:ext uri="{FF2B5EF4-FFF2-40B4-BE49-F238E27FC236}">
                  <a16:creationId xmlns:a16="http://schemas.microsoft.com/office/drawing/2014/main" id="{C972831A-A13D-3247-B0C4-98C03D55F011}"/>
                </a:ext>
              </a:extLst>
            </p:cNvPr>
            <p:cNvSpPr txBox="1"/>
            <p:nvPr/>
          </p:nvSpPr>
          <p:spPr>
            <a:xfrm>
              <a:off x="4601622" y="2810549"/>
              <a:ext cx="2713803" cy="461665"/>
            </a:xfrm>
            <a:prstGeom prst="rect">
              <a:avLst/>
            </a:prstGeom>
            <a:noFill/>
          </p:spPr>
          <p:txBody>
            <a:bodyPr wrap="square" lIns="0" rtlCol="0">
              <a:spAutoFit/>
            </a:bodyPr>
            <a:lstStyle/>
            <a:p>
              <a:pPr algn="ctr"/>
              <a:r>
                <a:rPr lang="en-AU" sz="1200" dirty="0">
                  <a:solidFill>
                    <a:srgbClr val="9FAEBD"/>
                  </a:solidFill>
                  <a:latin typeface="Roboto" panose="02000000000000000000" pitchFamily="2" charset="0"/>
                  <a:ea typeface="Roboto" panose="02000000000000000000" pitchFamily="2" charset="0"/>
                </a:rPr>
                <a:t>Legal record</a:t>
              </a:r>
              <a:br>
                <a:rPr lang="en-AU" sz="1200" dirty="0">
                  <a:solidFill>
                    <a:srgbClr val="9FAEBD"/>
                  </a:solidFill>
                  <a:latin typeface="Roboto" panose="02000000000000000000" pitchFamily="2" charset="0"/>
                  <a:ea typeface="Roboto" panose="02000000000000000000" pitchFamily="2" charset="0"/>
                </a:rPr>
              </a:br>
              <a:r>
                <a:rPr lang="en-AU" sz="1200" dirty="0">
                  <a:solidFill>
                    <a:srgbClr val="9FAEBD"/>
                  </a:solidFill>
                  <a:latin typeface="Roboto" panose="02000000000000000000" pitchFamily="2" charset="0"/>
                  <a:ea typeface="Roboto" panose="02000000000000000000" pitchFamily="2" charset="0"/>
                </a:rPr>
                <a:t>keeping</a:t>
              </a:r>
              <a:endParaRPr lang="en-US" sz="1200" dirty="0">
                <a:solidFill>
                  <a:srgbClr val="9FAEBD"/>
                </a:solidFill>
                <a:latin typeface="Roboto" panose="02000000000000000000" pitchFamily="2" charset="0"/>
                <a:ea typeface="Roboto" panose="02000000000000000000" pitchFamily="2" charset="0"/>
              </a:endParaRPr>
            </a:p>
          </p:txBody>
        </p:sp>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33029" y="2158526"/>
              <a:ext cx="573324" cy="489489"/>
            </a:xfrm>
            <a:prstGeom prst="rect">
              <a:avLst/>
            </a:prstGeom>
          </p:spPr>
        </p:pic>
      </p:grpSp>
      <p:grpSp>
        <p:nvGrpSpPr>
          <p:cNvPr id="70" name="Group 69"/>
          <p:cNvGrpSpPr/>
          <p:nvPr/>
        </p:nvGrpSpPr>
        <p:grpSpPr>
          <a:xfrm>
            <a:off x="7760125" y="3721365"/>
            <a:ext cx="3215844" cy="1623398"/>
            <a:chOff x="7760125" y="3721365"/>
            <a:chExt cx="3215844" cy="1623398"/>
          </a:xfrm>
        </p:grpSpPr>
        <p:sp>
          <p:nvSpPr>
            <p:cNvPr id="71" name="Rounded Rectangle 70"/>
            <p:cNvSpPr/>
            <p:nvPr/>
          </p:nvSpPr>
          <p:spPr>
            <a:xfrm rot="5400000">
              <a:off x="8556348" y="2925142"/>
              <a:ext cx="1623398" cy="3215844"/>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2" name="TextBox 71">
              <a:extLst>
                <a:ext uri="{FF2B5EF4-FFF2-40B4-BE49-F238E27FC236}">
                  <a16:creationId xmlns:a16="http://schemas.microsoft.com/office/drawing/2014/main" id="{C972831A-A13D-3247-B0C4-98C03D55F011}"/>
                </a:ext>
              </a:extLst>
            </p:cNvPr>
            <p:cNvSpPr txBox="1"/>
            <p:nvPr/>
          </p:nvSpPr>
          <p:spPr>
            <a:xfrm>
              <a:off x="8004974" y="4585552"/>
              <a:ext cx="2698230" cy="461665"/>
            </a:xfrm>
            <a:prstGeom prst="rect">
              <a:avLst/>
            </a:prstGeom>
            <a:noFill/>
          </p:spPr>
          <p:txBody>
            <a:bodyPr wrap="square" lIns="0" rtlCol="0">
              <a:spAutoFit/>
            </a:bodyPr>
            <a:lstStyle/>
            <a:p>
              <a:pPr algn="ctr"/>
              <a:r>
                <a:rPr lang="en-US" sz="1200" dirty="0">
                  <a:solidFill>
                    <a:srgbClr val="9FAEBD"/>
                  </a:solidFill>
                  <a:latin typeface="Roboto" panose="02000000000000000000" pitchFamily="2" charset="0"/>
                  <a:ea typeface="Roboto" panose="02000000000000000000" pitchFamily="2" charset="0"/>
                </a:rPr>
                <a:t>Government and Regulatory Applications</a:t>
              </a:r>
            </a:p>
          </p:txBody>
        </p:sp>
        <p:pic>
          <p:nvPicPr>
            <p:cNvPr id="73" name="Picture 7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49999" y="3898526"/>
              <a:ext cx="439540" cy="534577"/>
            </a:xfrm>
            <a:prstGeom prst="rect">
              <a:avLst/>
            </a:prstGeom>
          </p:spPr>
        </p:pic>
      </p:grpSp>
      <p:grpSp>
        <p:nvGrpSpPr>
          <p:cNvPr id="74" name="Group 73"/>
          <p:cNvGrpSpPr/>
          <p:nvPr/>
        </p:nvGrpSpPr>
        <p:grpSpPr>
          <a:xfrm>
            <a:off x="7760125" y="1906795"/>
            <a:ext cx="3215843" cy="1623398"/>
            <a:chOff x="7760125" y="1906795"/>
            <a:chExt cx="3215843" cy="1623398"/>
          </a:xfrm>
        </p:grpSpPr>
        <p:sp>
          <p:nvSpPr>
            <p:cNvPr id="75" name="Rounded Rectangle 74"/>
            <p:cNvSpPr/>
            <p:nvPr/>
          </p:nvSpPr>
          <p:spPr>
            <a:xfrm rot="5400000">
              <a:off x="8556348" y="1110572"/>
              <a:ext cx="1623398"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6" name="TextBox 75">
              <a:extLst>
                <a:ext uri="{FF2B5EF4-FFF2-40B4-BE49-F238E27FC236}">
                  <a16:creationId xmlns:a16="http://schemas.microsoft.com/office/drawing/2014/main" id="{C972831A-A13D-3247-B0C4-98C03D55F011}"/>
                </a:ext>
              </a:extLst>
            </p:cNvPr>
            <p:cNvSpPr txBox="1"/>
            <p:nvPr/>
          </p:nvSpPr>
          <p:spPr>
            <a:xfrm>
              <a:off x="8004973" y="2815414"/>
              <a:ext cx="2698230" cy="461665"/>
            </a:xfrm>
            <a:prstGeom prst="rect">
              <a:avLst/>
            </a:prstGeom>
            <a:noFill/>
          </p:spPr>
          <p:txBody>
            <a:bodyPr wrap="square" lIns="0" rtlCol="0">
              <a:spAutoFit/>
            </a:bodyPr>
            <a:lstStyle/>
            <a:p>
              <a:pPr algn="ctr"/>
              <a:r>
                <a:rPr lang="en-US" sz="1200" dirty="0">
                  <a:solidFill>
                    <a:srgbClr val="9FAEBD"/>
                  </a:solidFill>
                  <a:latin typeface="Roboto" panose="02000000000000000000" pitchFamily="2" charset="0"/>
                  <a:ea typeface="Roboto" panose="02000000000000000000" pitchFamily="2" charset="0"/>
                </a:rPr>
                <a:t>Intellectual Property and</a:t>
              </a:r>
              <a:br>
                <a:rPr lang="en-US" sz="1200" dirty="0">
                  <a:solidFill>
                    <a:srgbClr val="9FAEBD"/>
                  </a:solidFill>
                  <a:latin typeface="Roboto" panose="02000000000000000000" pitchFamily="2" charset="0"/>
                  <a:ea typeface="Roboto" panose="02000000000000000000" pitchFamily="2" charset="0"/>
                </a:rPr>
              </a:br>
              <a:r>
                <a:rPr lang="en-US" sz="1200" dirty="0">
                  <a:solidFill>
                    <a:srgbClr val="9FAEBD"/>
                  </a:solidFill>
                  <a:latin typeface="Roboto" panose="02000000000000000000" pitchFamily="2" charset="0"/>
                  <a:ea typeface="Roboto" panose="02000000000000000000" pitchFamily="2" charset="0"/>
                </a:rPr>
                <a:t>Media Management Solutions</a:t>
              </a:r>
            </a:p>
          </p:txBody>
        </p:sp>
        <p:pic>
          <p:nvPicPr>
            <p:cNvPr id="77" name="Picture 7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34090" y="2183739"/>
              <a:ext cx="467914" cy="443287"/>
            </a:xfrm>
            <a:prstGeom prst="rect">
              <a:avLst/>
            </a:prstGeom>
          </p:spPr>
        </p:pic>
      </p:grpSp>
      <p:sp>
        <p:nvSpPr>
          <p:cNvPr id="2" name="Title 1">
            <a:extLst>
              <a:ext uri="{FF2B5EF4-FFF2-40B4-BE49-F238E27FC236}">
                <a16:creationId xmlns:a16="http://schemas.microsoft.com/office/drawing/2014/main" id="{9FADB157-0B13-2546-BC07-20C6BF655576}"/>
              </a:ext>
            </a:extLst>
          </p:cNvPr>
          <p:cNvSpPr>
            <a:spLocks noGrp="1"/>
          </p:cNvSpPr>
          <p:nvPr>
            <p:ph type="title" idx="4294967295"/>
          </p:nvPr>
        </p:nvSpPr>
        <p:spPr/>
        <p:txBody>
          <a:bodyPr/>
          <a:lstStyle/>
          <a:p>
            <a:pPr rtl="0" eaLnBrk="1" latinLnBrk="0" hangingPunct="1"/>
            <a:r>
              <a:rPr lang="en-AU" sz="3200" kern="1200" dirty="0">
                <a:effectLst/>
                <a:latin typeface="Calibri" panose="020F0502020204030204" pitchFamily="34" charset="0"/>
                <a:ea typeface="+mn-ea"/>
                <a:cs typeface="+mn-cs"/>
              </a:rPr>
              <a:t>Applications that would benefit from ProvenDB</a:t>
            </a:r>
            <a:endParaRPr lang="en-AU" dirty="0">
              <a:effectLst/>
            </a:endParaRPr>
          </a:p>
        </p:txBody>
      </p:sp>
    </p:spTree>
    <p:extLst>
      <p:ext uri="{BB962C8B-B14F-4D97-AF65-F5344CB8AC3E}">
        <p14:creationId xmlns:p14="http://schemas.microsoft.com/office/powerpoint/2010/main" val="18979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itle 2"/>
          <p:cNvSpPr txBox="1">
            <a:spLocks/>
          </p:cNvSpPr>
          <p:nvPr/>
        </p:nvSpPr>
        <p:spPr>
          <a:xfrm>
            <a:off x="645953"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US" sz="3200" dirty="0"/>
              <a:t>Features at a Glance</a:t>
            </a:r>
          </a:p>
        </p:txBody>
      </p:sp>
      <p:grpSp>
        <p:nvGrpSpPr>
          <p:cNvPr id="140" name="Group 139"/>
          <p:cNvGrpSpPr/>
          <p:nvPr/>
        </p:nvGrpSpPr>
        <p:grpSpPr>
          <a:xfrm>
            <a:off x="8202819" y="3069982"/>
            <a:ext cx="3396580" cy="1398180"/>
            <a:chOff x="8202819" y="3069982"/>
            <a:chExt cx="3396580" cy="1398180"/>
          </a:xfrm>
        </p:grpSpPr>
        <p:sp>
          <p:nvSpPr>
            <p:cNvPr id="141" name="Text Placeholder 5"/>
            <p:cNvSpPr txBox="1">
              <a:spLocks/>
            </p:cNvSpPr>
            <p:nvPr/>
          </p:nvSpPr>
          <p:spPr>
            <a:xfrm>
              <a:off x="9019322" y="3657253"/>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Intermediate data between two proofs can be deleted, saving storage without compromising blockchain proofs.</a:t>
              </a:r>
            </a:p>
          </p:txBody>
        </p:sp>
        <p:sp>
          <p:nvSpPr>
            <p:cNvPr id="142" name="Text Placeholder 6"/>
            <p:cNvSpPr txBox="1">
              <a:spLocks/>
            </p:cNvSpPr>
            <p:nvPr/>
          </p:nvSpPr>
          <p:spPr>
            <a:xfrm>
              <a:off x="9019322" y="3069982"/>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Compaction</a:t>
              </a:r>
            </a:p>
          </p:txBody>
        </p:sp>
        <p:sp>
          <p:nvSpPr>
            <p:cNvPr id="143" name="Овал 14">
              <a:extLst>
                <a:ext uri="{FF2B5EF4-FFF2-40B4-BE49-F238E27FC236}">
                  <a16:creationId xmlns:a16="http://schemas.microsoft.com/office/drawing/2014/main" id="{37509FED-DD0F-F949-8A91-F284836E844B}"/>
                </a:ext>
              </a:extLst>
            </p:cNvPr>
            <p:cNvSpPr/>
            <p:nvPr/>
          </p:nvSpPr>
          <p:spPr>
            <a:xfrm>
              <a:off x="8202819" y="3073456"/>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44" name="Picture 14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35393" y="3264975"/>
              <a:ext cx="451478" cy="327005"/>
            </a:xfrm>
            <a:prstGeom prst="rect">
              <a:avLst/>
            </a:prstGeom>
          </p:spPr>
        </p:pic>
      </p:grpSp>
      <p:grpSp>
        <p:nvGrpSpPr>
          <p:cNvPr id="145" name="Group 144"/>
          <p:cNvGrpSpPr/>
          <p:nvPr/>
        </p:nvGrpSpPr>
        <p:grpSpPr>
          <a:xfrm>
            <a:off x="4612076" y="1599569"/>
            <a:ext cx="3406572" cy="1398180"/>
            <a:chOff x="4612076" y="1599569"/>
            <a:chExt cx="3406572" cy="1398180"/>
          </a:xfrm>
        </p:grpSpPr>
        <p:sp>
          <p:nvSpPr>
            <p:cNvPr id="146" name="Text Placeholder 5"/>
            <p:cNvSpPr txBox="1">
              <a:spLocks/>
            </p:cNvSpPr>
            <p:nvPr/>
          </p:nvSpPr>
          <p:spPr>
            <a:xfrm>
              <a:off x="5438571" y="2186840"/>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Bulk loader allows mass data to be loaded into a single version.</a:t>
              </a:r>
            </a:p>
          </p:txBody>
        </p:sp>
        <p:sp>
          <p:nvSpPr>
            <p:cNvPr id="147" name="Text Placeholder 6"/>
            <p:cNvSpPr txBox="1">
              <a:spLocks/>
            </p:cNvSpPr>
            <p:nvPr/>
          </p:nvSpPr>
          <p:spPr>
            <a:xfrm>
              <a:off x="5438571" y="1599569"/>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Fast Bulk Load</a:t>
              </a:r>
            </a:p>
          </p:txBody>
        </p:sp>
        <p:sp>
          <p:nvSpPr>
            <p:cNvPr id="148" name="Овал 14">
              <a:extLst>
                <a:ext uri="{FF2B5EF4-FFF2-40B4-BE49-F238E27FC236}">
                  <a16:creationId xmlns:a16="http://schemas.microsoft.com/office/drawing/2014/main" id="{37509FED-DD0F-F949-8A91-F284836E844B}"/>
                </a:ext>
              </a:extLst>
            </p:cNvPr>
            <p:cNvSpPr/>
            <p:nvPr/>
          </p:nvSpPr>
          <p:spPr>
            <a:xfrm>
              <a:off x="4612076" y="1603043"/>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49" name="Picture 1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9884" y="1732213"/>
              <a:ext cx="521009" cy="459713"/>
            </a:xfrm>
            <a:prstGeom prst="rect">
              <a:avLst/>
            </a:prstGeom>
          </p:spPr>
        </p:pic>
      </p:grpSp>
      <p:grpSp>
        <p:nvGrpSpPr>
          <p:cNvPr id="150" name="Group 149"/>
          <p:cNvGrpSpPr/>
          <p:nvPr/>
        </p:nvGrpSpPr>
        <p:grpSpPr>
          <a:xfrm>
            <a:off x="4665192" y="3069982"/>
            <a:ext cx="3353456" cy="1398180"/>
            <a:chOff x="4665192" y="3069982"/>
            <a:chExt cx="3353456" cy="1398180"/>
          </a:xfrm>
        </p:grpSpPr>
        <p:sp>
          <p:nvSpPr>
            <p:cNvPr id="151" name="Text Placeholder 5"/>
            <p:cNvSpPr txBox="1">
              <a:spLocks/>
            </p:cNvSpPr>
            <p:nvPr/>
          </p:nvSpPr>
          <p:spPr>
            <a:xfrm>
              <a:off x="5438571" y="3657253"/>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The entire state of the database can be established with a single Blockchain proof.</a:t>
              </a:r>
            </a:p>
          </p:txBody>
        </p:sp>
        <p:sp>
          <p:nvSpPr>
            <p:cNvPr id="152" name="Text Placeholder 6"/>
            <p:cNvSpPr txBox="1">
              <a:spLocks/>
            </p:cNvSpPr>
            <p:nvPr/>
          </p:nvSpPr>
          <p:spPr>
            <a:xfrm>
              <a:off x="5438571" y="3069982"/>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Full Database Proofs</a:t>
              </a:r>
            </a:p>
          </p:txBody>
        </p:sp>
        <p:sp>
          <p:nvSpPr>
            <p:cNvPr id="153" name="Овал 14">
              <a:extLst>
                <a:ext uri="{FF2B5EF4-FFF2-40B4-BE49-F238E27FC236}">
                  <a16:creationId xmlns:a16="http://schemas.microsoft.com/office/drawing/2014/main" id="{37509FED-DD0F-F949-8A91-F284836E844B}"/>
                </a:ext>
              </a:extLst>
            </p:cNvPr>
            <p:cNvSpPr/>
            <p:nvPr/>
          </p:nvSpPr>
          <p:spPr>
            <a:xfrm>
              <a:off x="4665192" y="306998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54" name="Picture 15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3041" y="3145962"/>
              <a:ext cx="354693" cy="458048"/>
            </a:xfrm>
            <a:prstGeom prst="rect">
              <a:avLst/>
            </a:prstGeom>
          </p:spPr>
        </p:pic>
      </p:grpSp>
      <p:grpSp>
        <p:nvGrpSpPr>
          <p:cNvPr id="155" name="Group 154"/>
          <p:cNvGrpSpPr/>
          <p:nvPr/>
        </p:nvGrpSpPr>
        <p:grpSpPr>
          <a:xfrm>
            <a:off x="8202819" y="1599569"/>
            <a:ext cx="3396580" cy="1398180"/>
            <a:chOff x="8202819" y="1599569"/>
            <a:chExt cx="3396580" cy="1398180"/>
          </a:xfrm>
        </p:grpSpPr>
        <p:sp>
          <p:nvSpPr>
            <p:cNvPr id="156" name="Text Placeholder 5"/>
            <p:cNvSpPr txBox="1">
              <a:spLocks/>
            </p:cNvSpPr>
            <p:nvPr/>
          </p:nvSpPr>
          <p:spPr>
            <a:xfrm>
              <a:off x="9019322" y="2186840"/>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Data can be exported to a provable archive completely independent of the ProvenDB system.</a:t>
              </a:r>
            </a:p>
          </p:txBody>
        </p:sp>
        <p:sp>
          <p:nvSpPr>
            <p:cNvPr id="157" name="Text Placeholder 6"/>
            <p:cNvSpPr txBox="1">
              <a:spLocks/>
            </p:cNvSpPr>
            <p:nvPr/>
          </p:nvSpPr>
          <p:spPr>
            <a:xfrm>
              <a:off x="9019322" y="1599569"/>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Export</a:t>
              </a:r>
            </a:p>
          </p:txBody>
        </p:sp>
        <p:sp>
          <p:nvSpPr>
            <p:cNvPr id="158" name="Овал 14">
              <a:extLst>
                <a:ext uri="{FF2B5EF4-FFF2-40B4-BE49-F238E27FC236}">
                  <a16:creationId xmlns:a16="http://schemas.microsoft.com/office/drawing/2014/main" id="{37509FED-DD0F-F949-8A91-F284836E844B}"/>
                </a:ext>
              </a:extLst>
            </p:cNvPr>
            <p:cNvSpPr/>
            <p:nvPr/>
          </p:nvSpPr>
          <p:spPr>
            <a:xfrm>
              <a:off x="8202819" y="1603043"/>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59" name="Picture 1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50210" y="1710623"/>
              <a:ext cx="421844" cy="467384"/>
            </a:xfrm>
            <a:prstGeom prst="rect">
              <a:avLst/>
            </a:prstGeom>
          </p:spPr>
        </p:pic>
      </p:grpSp>
      <p:grpSp>
        <p:nvGrpSpPr>
          <p:cNvPr id="160" name="Group 159"/>
          <p:cNvGrpSpPr/>
          <p:nvPr/>
        </p:nvGrpSpPr>
        <p:grpSpPr>
          <a:xfrm>
            <a:off x="773970" y="4609563"/>
            <a:ext cx="3396518" cy="1398180"/>
            <a:chOff x="773970" y="4609563"/>
            <a:chExt cx="3396518" cy="1398180"/>
          </a:xfrm>
        </p:grpSpPr>
        <p:sp>
          <p:nvSpPr>
            <p:cNvPr id="161" name="Text Placeholder 5"/>
            <p:cNvSpPr txBox="1">
              <a:spLocks/>
            </p:cNvSpPr>
            <p:nvPr/>
          </p:nvSpPr>
          <p:spPr>
            <a:xfrm>
              <a:off x="1590411" y="5196834"/>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Data can be redacted without destroying database proofs. GDPR compliant.</a:t>
              </a:r>
            </a:p>
          </p:txBody>
        </p:sp>
        <p:sp>
          <p:nvSpPr>
            <p:cNvPr id="162" name="Text Placeholder 6"/>
            <p:cNvSpPr txBox="1">
              <a:spLocks/>
            </p:cNvSpPr>
            <p:nvPr/>
          </p:nvSpPr>
          <p:spPr>
            <a:xfrm>
              <a:off x="1590411" y="4609563"/>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Right to be Forgotten</a:t>
              </a:r>
            </a:p>
          </p:txBody>
        </p:sp>
        <p:sp>
          <p:nvSpPr>
            <p:cNvPr id="163" name="Овал 14">
              <a:extLst>
                <a:ext uri="{FF2B5EF4-FFF2-40B4-BE49-F238E27FC236}">
                  <a16:creationId xmlns:a16="http://schemas.microsoft.com/office/drawing/2014/main" id="{37509FED-DD0F-F949-8A91-F284836E844B}"/>
                </a:ext>
              </a:extLst>
            </p:cNvPr>
            <p:cNvSpPr/>
            <p:nvPr/>
          </p:nvSpPr>
          <p:spPr>
            <a:xfrm>
              <a:off x="773970" y="4609563"/>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64" name="Picture 16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490" y="4761901"/>
              <a:ext cx="485168" cy="321668"/>
            </a:xfrm>
            <a:prstGeom prst="rect">
              <a:avLst/>
            </a:prstGeom>
          </p:spPr>
        </p:pic>
      </p:grpSp>
      <p:grpSp>
        <p:nvGrpSpPr>
          <p:cNvPr id="165" name="Group 164"/>
          <p:cNvGrpSpPr/>
          <p:nvPr/>
        </p:nvGrpSpPr>
        <p:grpSpPr>
          <a:xfrm>
            <a:off x="773969" y="1599569"/>
            <a:ext cx="3396519" cy="1233676"/>
            <a:chOff x="773969" y="1599569"/>
            <a:chExt cx="3396519" cy="1233676"/>
          </a:xfrm>
        </p:grpSpPr>
        <p:sp>
          <p:nvSpPr>
            <p:cNvPr id="166" name="Text Placeholder 5"/>
            <p:cNvSpPr txBox="1">
              <a:spLocks/>
            </p:cNvSpPr>
            <p:nvPr/>
          </p:nvSpPr>
          <p:spPr>
            <a:xfrm>
              <a:off x="1590411" y="2186840"/>
              <a:ext cx="2580077"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Data is stored in MongoDB document format (JSON/BSON).</a:t>
              </a:r>
            </a:p>
          </p:txBody>
        </p:sp>
        <p:sp>
          <p:nvSpPr>
            <p:cNvPr id="167" name="Text Placeholder 6"/>
            <p:cNvSpPr txBox="1">
              <a:spLocks/>
            </p:cNvSpPr>
            <p:nvPr/>
          </p:nvSpPr>
          <p:spPr>
            <a:xfrm>
              <a:off x="1590411" y="1599569"/>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Document Model</a:t>
              </a:r>
            </a:p>
          </p:txBody>
        </p:sp>
        <p:sp>
          <p:nvSpPr>
            <p:cNvPr id="168" name="Овал 14">
              <a:extLst>
                <a:ext uri="{FF2B5EF4-FFF2-40B4-BE49-F238E27FC236}">
                  <a16:creationId xmlns:a16="http://schemas.microsoft.com/office/drawing/2014/main" id="{37509FED-DD0F-F949-8A91-F284836E844B}"/>
                </a:ext>
              </a:extLst>
            </p:cNvPr>
            <p:cNvSpPr/>
            <p:nvPr/>
          </p:nvSpPr>
          <p:spPr>
            <a:xfrm>
              <a:off x="773969" y="1603043"/>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69" name="Picture 16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7919" y="1710452"/>
              <a:ext cx="361776" cy="467725"/>
            </a:xfrm>
            <a:prstGeom prst="rect">
              <a:avLst/>
            </a:prstGeom>
          </p:spPr>
        </p:pic>
      </p:grpSp>
      <p:grpSp>
        <p:nvGrpSpPr>
          <p:cNvPr id="170" name="Group 169"/>
          <p:cNvGrpSpPr/>
          <p:nvPr/>
        </p:nvGrpSpPr>
        <p:grpSpPr>
          <a:xfrm>
            <a:off x="773970" y="3069982"/>
            <a:ext cx="3396518" cy="1398180"/>
            <a:chOff x="773970" y="3069982"/>
            <a:chExt cx="3396518" cy="1398180"/>
          </a:xfrm>
        </p:grpSpPr>
        <p:sp>
          <p:nvSpPr>
            <p:cNvPr id="171" name="Text Placeholder 5"/>
            <p:cNvSpPr txBox="1">
              <a:spLocks/>
            </p:cNvSpPr>
            <p:nvPr/>
          </p:nvSpPr>
          <p:spPr>
            <a:xfrm>
              <a:off x="1590411" y="3657253"/>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New versions of data are deterministic and </a:t>
              </a:r>
              <a:r>
                <a:rPr lang="en-US" sz="1200" dirty="0" err="1">
                  <a:solidFill>
                    <a:schemeClr val="bg1"/>
                  </a:solidFill>
                  <a:latin typeface="Roboto" charset="0"/>
                  <a:ea typeface="Roboto" charset="0"/>
                  <a:cs typeface="Roboto" charset="0"/>
                </a:rPr>
                <a:t>serializably</a:t>
              </a:r>
              <a:r>
                <a:rPr lang="en-US" sz="1200" dirty="0">
                  <a:solidFill>
                    <a:schemeClr val="bg1"/>
                  </a:solidFill>
                  <a:latin typeface="Roboto" charset="0"/>
                  <a:ea typeface="Roboto" charset="0"/>
                  <a:cs typeface="Roboto" charset="0"/>
                </a:rPr>
                <a:t> consistent.</a:t>
              </a:r>
            </a:p>
          </p:txBody>
        </p:sp>
        <p:sp>
          <p:nvSpPr>
            <p:cNvPr id="172" name="Text Placeholder 6"/>
            <p:cNvSpPr txBox="1">
              <a:spLocks/>
            </p:cNvSpPr>
            <p:nvPr/>
          </p:nvSpPr>
          <p:spPr>
            <a:xfrm>
              <a:off x="1590411" y="3069982"/>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Strict Consistency</a:t>
              </a:r>
            </a:p>
          </p:txBody>
        </p:sp>
        <p:sp>
          <p:nvSpPr>
            <p:cNvPr id="173" name="Овал 14">
              <a:extLst>
                <a:ext uri="{FF2B5EF4-FFF2-40B4-BE49-F238E27FC236}">
                  <a16:creationId xmlns:a16="http://schemas.microsoft.com/office/drawing/2014/main" id="{37509FED-DD0F-F949-8A91-F284836E844B}"/>
                </a:ext>
              </a:extLst>
            </p:cNvPr>
            <p:cNvSpPr/>
            <p:nvPr/>
          </p:nvSpPr>
          <p:spPr>
            <a:xfrm>
              <a:off x="773970" y="306998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74" name="Picture 17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613" y="3152702"/>
              <a:ext cx="294922" cy="428974"/>
            </a:xfrm>
            <a:prstGeom prst="rect">
              <a:avLst/>
            </a:prstGeom>
          </p:spPr>
        </p:pic>
      </p:grpSp>
      <p:grpSp>
        <p:nvGrpSpPr>
          <p:cNvPr id="175" name="Group 174"/>
          <p:cNvGrpSpPr/>
          <p:nvPr/>
        </p:nvGrpSpPr>
        <p:grpSpPr>
          <a:xfrm>
            <a:off x="4665192" y="4609563"/>
            <a:ext cx="3353456" cy="1398180"/>
            <a:chOff x="4665192" y="4609563"/>
            <a:chExt cx="3353456" cy="1398180"/>
          </a:xfrm>
        </p:grpSpPr>
        <p:sp>
          <p:nvSpPr>
            <p:cNvPr id="176" name="Text Placeholder 5"/>
            <p:cNvSpPr txBox="1">
              <a:spLocks/>
            </p:cNvSpPr>
            <p:nvPr/>
          </p:nvSpPr>
          <p:spPr>
            <a:xfrm>
              <a:off x="5438571" y="5196834"/>
              <a:ext cx="2580077" cy="810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Any document in the database can be validated against a Blockchain proof.</a:t>
              </a:r>
            </a:p>
          </p:txBody>
        </p:sp>
        <p:sp>
          <p:nvSpPr>
            <p:cNvPr id="177" name="Text Placeholder 6"/>
            <p:cNvSpPr txBox="1">
              <a:spLocks/>
            </p:cNvSpPr>
            <p:nvPr/>
          </p:nvSpPr>
          <p:spPr>
            <a:xfrm>
              <a:off x="5438571" y="4609563"/>
              <a:ext cx="2580077"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Single Document Proofs</a:t>
              </a:r>
            </a:p>
          </p:txBody>
        </p:sp>
        <p:sp>
          <p:nvSpPr>
            <p:cNvPr id="178" name="Овал 14">
              <a:extLst>
                <a:ext uri="{FF2B5EF4-FFF2-40B4-BE49-F238E27FC236}">
                  <a16:creationId xmlns:a16="http://schemas.microsoft.com/office/drawing/2014/main" id="{37509FED-DD0F-F949-8A91-F284836E844B}"/>
                </a:ext>
              </a:extLst>
            </p:cNvPr>
            <p:cNvSpPr/>
            <p:nvPr/>
          </p:nvSpPr>
          <p:spPr>
            <a:xfrm>
              <a:off x="4665192" y="4609563"/>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79" name="Picture 17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02984" y="4696536"/>
              <a:ext cx="344750" cy="445712"/>
            </a:xfrm>
            <a:prstGeom prst="rect">
              <a:avLst/>
            </a:prstGeom>
          </p:spPr>
        </p:pic>
      </p:grpSp>
    </p:spTree>
    <p:extLst>
      <p:ext uri="{BB962C8B-B14F-4D97-AF65-F5344CB8AC3E}">
        <p14:creationId xmlns:p14="http://schemas.microsoft.com/office/powerpoint/2010/main" val="205036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0"/>
                                        </p:tgtEl>
                                        <p:attrNameLst>
                                          <p:attrName>style.visibility</p:attrName>
                                        </p:attrNameLst>
                                      </p:cBhvr>
                                      <p:to>
                                        <p:strVal val="visible"/>
                                      </p:to>
                                    </p:set>
                                    <p:animEffect transition="in" filter="fade">
                                      <p:cBhvr>
                                        <p:cTn id="17" dur="500"/>
                                        <p:tgtEl>
                                          <p:spTgt spid="1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500"/>
                                        <p:tgtEl>
                                          <p:spTgt spid="1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fade">
                                      <p:cBhvr>
                                        <p:cTn id="32" dur="500"/>
                                        <p:tgtEl>
                                          <p:spTgt spid="17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5"/>
                                        </p:tgtEl>
                                        <p:attrNameLst>
                                          <p:attrName>style.visibility</p:attrName>
                                        </p:attrNameLst>
                                      </p:cBhvr>
                                      <p:to>
                                        <p:strVal val="visible"/>
                                      </p:to>
                                    </p:set>
                                    <p:animEffect transition="in" filter="fade">
                                      <p:cBhvr>
                                        <p:cTn id="37" dur="500"/>
                                        <p:tgtEl>
                                          <p:spTgt spid="1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txBox="1">
            <a:spLocks/>
          </p:cNvSpPr>
          <p:nvPr/>
        </p:nvSpPr>
        <p:spPr>
          <a:xfrm>
            <a:off x="1990776" y="2814231"/>
            <a:ext cx="8779983"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AU" sz="4000" dirty="0"/>
              <a:t>How does ProvenDB work?</a:t>
            </a:r>
            <a:endParaRPr lang="en-US" sz="4000" dirty="0"/>
          </a:p>
        </p:txBody>
      </p:sp>
    </p:spTree>
    <p:extLst>
      <p:ext uri="{BB962C8B-B14F-4D97-AF65-F5344CB8AC3E}">
        <p14:creationId xmlns:p14="http://schemas.microsoft.com/office/powerpoint/2010/main" val="1109344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txBox="1">
            <a:spLocks/>
          </p:cNvSpPr>
          <p:nvPr/>
        </p:nvSpPr>
        <p:spPr>
          <a:xfrm>
            <a:off x="831849" y="803097"/>
            <a:ext cx="6493983" cy="1318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bg1"/>
              </a:solidFill>
              <a:latin typeface="Roboto" charset="0"/>
              <a:ea typeface="Roboto" charset="0"/>
              <a:cs typeface="Roboto" charset="0"/>
            </a:endParaRPr>
          </a:p>
        </p:txBody>
      </p:sp>
      <p:sp>
        <p:nvSpPr>
          <p:cNvPr id="135" name="Text Placeholder 3"/>
          <p:cNvSpPr txBox="1">
            <a:spLocks/>
          </p:cNvSpPr>
          <p:nvPr/>
        </p:nvSpPr>
        <p:spPr>
          <a:xfrm>
            <a:off x="831850" y="2234019"/>
            <a:ext cx="6407688" cy="2815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4150" indent="-184150">
              <a:buFont typeface="Arial" panose="020B0604020202020204" pitchFamily="34" charset="0"/>
              <a:buChar char="•"/>
            </a:pPr>
            <a:r>
              <a:rPr lang="en-US" sz="1600" dirty="0">
                <a:solidFill>
                  <a:schemeClr val="bg1"/>
                </a:solidFill>
                <a:latin typeface="Roboto" charset="0"/>
                <a:ea typeface="Roboto" charset="0"/>
                <a:cs typeface="Roboto" charset="0"/>
              </a:rPr>
              <a:t>A hash is a mathematical "signature” of a document – a digital finger print</a:t>
            </a:r>
          </a:p>
          <a:p>
            <a:pPr marL="184150" indent="-184150">
              <a:buFont typeface="Arial" panose="020B0604020202020204" pitchFamily="34" charset="0"/>
              <a:buChar char="•"/>
            </a:pPr>
            <a:r>
              <a:rPr lang="en-US" sz="1600" dirty="0">
                <a:solidFill>
                  <a:schemeClr val="bg1"/>
                </a:solidFill>
                <a:latin typeface="Roboto" charset="0"/>
                <a:ea typeface="Roboto" charset="0"/>
                <a:cs typeface="Roboto" charset="0"/>
              </a:rPr>
              <a:t>The chances of two documents having the same hash are infinitesimally small – </a:t>
            </a:r>
          </a:p>
          <a:p>
            <a:pPr marL="184150" lvl="1" indent="-184150">
              <a:spcBef>
                <a:spcPts val="1000"/>
              </a:spcBef>
              <a:buFont typeface="Arial" panose="020B0604020202020204" pitchFamily="34" charset="0"/>
              <a:buChar char="•"/>
            </a:pPr>
            <a:r>
              <a:rPr lang="en-US" sz="1600" dirty="0">
                <a:solidFill>
                  <a:schemeClr val="bg1"/>
                </a:solidFill>
                <a:latin typeface="Roboto" charset="0"/>
                <a:ea typeface="Roboto" charset="0"/>
                <a:cs typeface="Roboto" charset="0"/>
              </a:rPr>
              <a:t>Even if every computer in the world today generated hashes as fast as it could, it would still take many times longer than the lifetime of the universe to find a duplicate</a:t>
            </a:r>
          </a:p>
          <a:p>
            <a:pPr marL="184150" lvl="1" indent="-184150">
              <a:spcBef>
                <a:spcPts val="1000"/>
              </a:spcBef>
              <a:buFont typeface="Arial" panose="020B0604020202020204" pitchFamily="34" charset="0"/>
              <a:buChar char="•"/>
            </a:pPr>
            <a:r>
              <a:rPr lang="en-US" sz="1600" dirty="0">
                <a:solidFill>
                  <a:schemeClr val="bg1"/>
                </a:solidFill>
                <a:latin typeface="Roboto" charset="0"/>
                <a:ea typeface="Roboto" charset="0"/>
                <a:cs typeface="Roboto" charset="0"/>
              </a:rPr>
              <a:t>In practice, hashes are far more precise proofs of identity than DNA or fingerprints. </a:t>
            </a:r>
          </a:p>
          <a:p>
            <a:endParaRPr lang="en-US" sz="1400" dirty="0"/>
          </a:p>
        </p:txBody>
      </p:sp>
      <p:grpSp>
        <p:nvGrpSpPr>
          <p:cNvPr id="136" name="Group 135"/>
          <p:cNvGrpSpPr/>
          <p:nvPr/>
        </p:nvGrpSpPr>
        <p:grpSpPr>
          <a:xfrm>
            <a:off x="8040653" y="2641760"/>
            <a:ext cx="1051986" cy="1145534"/>
            <a:chOff x="8301910" y="2707879"/>
            <a:chExt cx="1051986" cy="1145534"/>
          </a:xfrm>
        </p:grpSpPr>
        <p:sp>
          <p:nvSpPr>
            <p:cNvPr id="137" name="Content Placeholder 2"/>
            <p:cNvSpPr txBox="1">
              <a:spLocks/>
            </p:cNvSpPr>
            <p:nvPr/>
          </p:nvSpPr>
          <p:spPr>
            <a:xfrm>
              <a:off x="8301910" y="2707879"/>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Document</a:t>
              </a:r>
            </a:p>
          </p:txBody>
        </p:sp>
        <p:pic>
          <p:nvPicPr>
            <p:cNvPr id="138" name="Picture 1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4225" y="3031690"/>
              <a:ext cx="635587" cy="821723"/>
            </a:xfrm>
            <a:prstGeom prst="rect">
              <a:avLst/>
            </a:prstGeom>
          </p:spPr>
        </p:pic>
      </p:grpSp>
      <p:grpSp>
        <p:nvGrpSpPr>
          <p:cNvPr id="139" name="Group 138"/>
          <p:cNvGrpSpPr/>
          <p:nvPr/>
        </p:nvGrpSpPr>
        <p:grpSpPr>
          <a:xfrm>
            <a:off x="9048178" y="3341924"/>
            <a:ext cx="1063115" cy="147204"/>
            <a:chOff x="8840992" y="4804873"/>
            <a:chExt cx="1882017" cy="260594"/>
          </a:xfrm>
          <a:solidFill>
            <a:srgbClr val="B3C5D1"/>
          </a:solidFill>
        </p:grpSpPr>
        <p:sp>
          <p:nvSpPr>
            <p:cNvPr id="140" name="Rectangle 139"/>
            <p:cNvSpPr/>
            <p:nvPr/>
          </p:nvSpPr>
          <p:spPr>
            <a:xfrm flipV="1">
              <a:off x="9093139" y="4917170"/>
              <a:ext cx="1396647"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462415" y="4804873"/>
              <a:ext cx="260594" cy="2605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840992" y="4804873"/>
              <a:ext cx="260594" cy="2605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a:off x="10711595" y="2668858"/>
            <a:ext cx="717592" cy="1301867"/>
            <a:chOff x="10972852" y="2734977"/>
            <a:chExt cx="717592" cy="1301867"/>
          </a:xfrm>
        </p:grpSpPr>
        <p:pic>
          <p:nvPicPr>
            <p:cNvPr id="144" name="Picture 143">
              <a:extLst>
                <a:ext uri="{FF2B5EF4-FFF2-40B4-BE49-F238E27FC236}">
                  <a16:creationId xmlns:a16="http://schemas.microsoft.com/office/drawing/2014/main" id="{48E1B4A0-566B-4598-8205-0A489D906C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72852" y="2734977"/>
              <a:ext cx="673066" cy="673066"/>
            </a:xfrm>
            <a:prstGeom prst="rect">
              <a:avLst/>
            </a:prstGeom>
          </p:spPr>
        </p:pic>
        <p:pic>
          <p:nvPicPr>
            <p:cNvPr id="145" name="Picture 144">
              <a:extLst>
                <a:ext uri="{FF2B5EF4-FFF2-40B4-BE49-F238E27FC236}">
                  <a16:creationId xmlns:a16="http://schemas.microsoft.com/office/drawing/2014/main" id="{B61BDD60-B619-4A7E-9B9F-60488076FEE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18841" y="3408043"/>
              <a:ext cx="471603" cy="628801"/>
            </a:xfrm>
            <a:prstGeom prst="rect">
              <a:avLst/>
            </a:prstGeom>
          </p:spPr>
        </p:pic>
      </p:grpSp>
      <p:grpSp>
        <p:nvGrpSpPr>
          <p:cNvPr id="146" name="Group 145"/>
          <p:cNvGrpSpPr/>
          <p:nvPr/>
        </p:nvGrpSpPr>
        <p:grpSpPr>
          <a:xfrm>
            <a:off x="10111293" y="2591930"/>
            <a:ext cx="1051986" cy="1195363"/>
            <a:chOff x="10372550" y="2658049"/>
            <a:chExt cx="1051986" cy="1195363"/>
          </a:xfrm>
        </p:grpSpPr>
        <p:sp>
          <p:nvSpPr>
            <p:cNvPr id="147" name="Content Placeholder 2"/>
            <p:cNvSpPr txBox="1">
              <a:spLocks/>
            </p:cNvSpPr>
            <p:nvPr/>
          </p:nvSpPr>
          <p:spPr>
            <a:xfrm>
              <a:off x="10372550" y="2658049"/>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Hash</a:t>
              </a:r>
            </a:p>
          </p:txBody>
        </p:sp>
        <p:pic>
          <p:nvPicPr>
            <p:cNvPr id="148" name="Picture 147">
              <a:extLst>
                <a:ext uri="{FF2B5EF4-FFF2-40B4-BE49-F238E27FC236}">
                  <a16:creationId xmlns:a16="http://schemas.microsoft.com/office/drawing/2014/main" id="{292CE52D-574F-444C-803F-EA4BDBE921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487706" y="3031733"/>
              <a:ext cx="821679" cy="821679"/>
            </a:xfrm>
            <a:prstGeom prst="rect">
              <a:avLst/>
            </a:prstGeom>
          </p:spPr>
        </p:pic>
      </p:grpSp>
      <p:sp>
        <p:nvSpPr>
          <p:cNvPr id="2" name="Title 1">
            <a:extLst>
              <a:ext uri="{FF2B5EF4-FFF2-40B4-BE49-F238E27FC236}">
                <a16:creationId xmlns:a16="http://schemas.microsoft.com/office/drawing/2014/main" id="{A47A02CE-A071-1649-AE2C-9E09077330A0}"/>
              </a:ext>
            </a:extLst>
          </p:cNvPr>
          <p:cNvSpPr>
            <a:spLocks noGrp="1"/>
          </p:cNvSpPr>
          <p:nvPr>
            <p:ph type="title" idx="4294967295"/>
          </p:nvPr>
        </p:nvSpPr>
        <p:spPr/>
        <p:txBody>
          <a:bodyPr/>
          <a:lstStyle/>
          <a:p>
            <a:pPr rtl="0" eaLnBrk="1" latinLnBrk="0" hangingPunct="1"/>
            <a:r>
              <a:rPr lang="en-US" sz="3200" b="1" kern="1200" dirty="0">
                <a:solidFill>
                  <a:srgbClr val="FFFFFF"/>
                </a:solidFill>
                <a:effectLst/>
                <a:latin typeface="Roboto" panose="02000000000000000000" pitchFamily="2" charset="0"/>
                <a:ea typeface="Roboto" panose="02000000000000000000" pitchFamily="2" charset="0"/>
                <a:cs typeface="Roboto" panose="02000000000000000000" pitchFamily="2" charset="0"/>
              </a:rPr>
              <a:t>Hash Signatures</a:t>
            </a:r>
            <a:endParaRPr lang="en-AU" dirty="0">
              <a:effectLst/>
            </a:endParaRPr>
          </a:p>
        </p:txBody>
      </p:sp>
    </p:spTree>
    <p:extLst>
      <p:ext uri="{BB962C8B-B14F-4D97-AF65-F5344CB8AC3E}">
        <p14:creationId xmlns:p14="http://schemas.microsoft.com/office/powerpoint/2010/main" val="61217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Effect transition="in" filter="fade">
                                      <p:cBhvr>
                                        <p:cTn id="7" dur="500"/>
                                        <p:tgtEl>
                                          <p:spTgt spid="13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wipe(left)">
                                      <p:cBhvr>
                                        <p:cTn id="15" dur="500"/>
                                        <p:tgtEl>
                                          <p:spTgt spid="1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5">
                                            <p:txEl>
                                              <p:pRg st="1" end="1"/>
                                            </p:txEl>
                                          </p:spTgt>
                                        </p:tgtEl>
                                        <p:attrNameLst>
                                          <p:attrName>style.visibility</p:attrName>
                                        </p:attrNameLst>
                                      </p:cBhvr>
                                      <p:to>
                                        <p:strVal val="visible"/>
                                      </p:to>
                                    </p:set>
                                    <p:animEffect transition="in" filter="fade">
                                      <p:cBhvr>
                                        <p:cTn id="24" dur="500"/>
                                        <p:tgtEl>
                                          <p:spTgt spid="13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5">
                                            <p:txEl>
                                              <p:pRg st="2" end="2"/>
                                            </p:txEl>
                                          </p:spTgt>
                                        </p:tgtEl>
                                        <p:attrNameLst>
                                          <p:attrName>style.visibility</p:attrName>
                                        </p:attrNameLst>
                                      </p:cBhvr>
                                      <p:to>
                                        <p:strVal val="visible"/>
                                      </p:to>
                                    </p:set>
                                    <p:animEffect transition="in" filter="fade">
                                      <p:cBhvr>
                                        <p:cTn id="29" dur="500"/>
                                        <p:tgtEl>
                                          <p:spTgt spid="13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5">
                                            <p:txEl>
                                              <p:pRg st="3" end="3"/>
                                            </p:txEl>
                                          </p:spTgt>
                                        </p:tgtEl>
                                        <p:attrNameLst>
                                          <p:attrName>style.visibility</p:attrName>
                                        </p:attrNameLst>
                                      </p:cBhvr>
                                      <p:to>
                                        <p:strVal val="visible"/>
                                      </p:to>
                                    </p:set>
                                    <p:animEffect transition="in" filter="fade">
                                      <p:cBhvr>
                                        <p:cTn id="34" dur="500"/>
                                        <p:tgtEl>
                                          <p:spTgt spid="135">
                                            <p:txEl>
                                              <p:pRg st="3" end="3"/>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3"/>
                                        </p:tgtEl>
                                        <p:attrNameLst>
                                          <p:attrName>style.visibility</p:attrName>
                                        </p:attrNameLst>
                                      </p:cBhvr>
                                      <p:to>
                                        <p:strVal val="visible"/>
                                      </p:to>
                                    </p:set>
                                    <p:animEffect transition="in" filter="fade">
                                      <p:cBhvr>
                                        <p:cTn id="38"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p:cNvSpPr txBox="1">
            <a:spLocks/>
          </p:cNvSpPr>
          <p:nvPr/>
        </p:nvSpPr>
        <p:spPr>
          <a:xfrm>
            <a:off x="645953" y="466344"/>
            <a:ext cx="7148368"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endParaRPr lang="en-US" sz="3200" dirty="0"/>
          </a:p>
        </p:txBody>
      </p:sp>
      <p:grpSp>
        <p:nvGrpSpPr>
          <p:cNvPr id="22" name="Group 21"/>
          <p:cNvGrpSpPr/>
          <p:nvPr/>
        </p:nvGrpSpPr>
        <p:grpSpPr>
          <a:xfrm>
            <a:off x="4983731" y="816788"/>
            <a:ext cx="3674963" cy="883684"/>
            <a:chOff x="5472391" y="5420212"/>
            <a:chExt cx="2685805" cy="883684"/>
          </a:xfrm>
        </p:grpSpPr>
        <p:sp>
          <p:nvSpPr>
            <p:cNvPr id="23" name="Content Placeholder 2"/>
            <p:cNvSpPr txBox="1">
              <a:spLocks/>
            </p:cNvSpPr>
            <p:nvPr/>
          </p:nvSpPr>
          <p:spPr>
            <a:xfrm>
              <a:off x="5817247" y="5420212"/>
              <a:ext cx="2340949" cy="8836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Calculating the block hash is computationally expensive. First node on the Blockchain network to correctly calculate the hash is rewarded with bitcoins.</a:t>
              </a:r>
            </a:p>
          </p:txBody>
        </p:sp>
        <p:sp>
          <p:nvSpPr>
            <p:cNvPr id="24" name="Oval 23"/>
            <p:cNvSpPr/>
            <p:nvPr/>
          </p:nvSpPr>
          <p:spPr>
            <a:xfrm>
              <a:off x="5507616" y="5485511"/>
              <a:ext cx="228899" cy="313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txBox="1">
              <a:spLocks/>
            </p:cNvSpPr>
            <p:nvPr/>
          </p:nvSpPr>
          <p:spPr>
            <a:xfrm>
              <a:off x="5472391" y="5516279"/>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nvGrpSpPr>
          <p:cNvPr id="26" name="Group 25"/>
          <p:cNvGrpSpPr/>
          <p:nvPr/>
        </p:nvGrpSpPr>
        <p:grpSpPr>
          <a:xfrm>
            <a:off x="2862789" y="1892353"/>
            <a:ext cx="1846451" cy="3245370"/>
            <a:chOff x="5575055" y="1798821"/>
            <a:chExt cx="1846451" cy="3245370"/>
          </a:xfrm>
        </p:grpSpPr>
        <p:sp>
          <p:nvSpPr>
            <p:cNvPr id="27" name="Rounded Rectangle 26"/>
            <p:cNvSpPr/>
            <p:nvPr/>
          </p:nvSpPr>
          <p:spPr>
            <a:xfrm>
              <a:off x="5575055" y="179882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5750852" y="2015906"/>
              <a:ext cx="455070" cy="244023"/>
            </a:xfrm>
            <a:prstGeom prst="rect">
              <a:avLst/>
            </a:prstGeom>
          </p:spPr>
        </p:pic>
        <p:pic>
          <p:nvPicPr>
            <p:cNvPr id="29" name="Picture 28"/>
            <p:cNvPicPr>
              <a:picLocks noChangeAspect="1"/>
            </p:cNvPicPr>
            <p:nvPr/>
          </p:nvPicPr>
          <p:blipFill>
            <a:blip r:embed="rId4"/>
            <a:stretch>
              <a:fillRect/>
            </a:stretch>
          </p:blipFill>
          <p:spPr>
            <a:xfrm>
              <a:off x="5814166" y="3502907"/>
              <a:ext cx="368456" cy="375155"/>
            </a:xfrm>
            <a:prstGeom prst="rect">
              <a:avLst/>
            </a:prstGeom>
          </p:spPr>
        </p:pic>
        <p:pic>
          <p:nvPicPr>
            <p:cNvPr id="30" name="Picture 29"/>
            <p:cNvPicPr>
              <a:picLocks noChangeAspect="1"/>
            </p:cNvPicPr>
            <p:nvPr/>
          </p:nvPicPr>
          <p:blipFill>
            <a:blip r:embed="rId5"/>
            <a:stretch>
              <a:fillRect/>
            </a:stretch>
          </p:blipFill>
          <p:spPr>
            <a:xfrm>
              <a:off x="5729740" y="4295549"/>
              <a:ext cx="482532" cy="284231"/>
            </a:xfrm>
            <a:prstGeom prst="rect">
              <a:avLst/>
            </a:prstGeom>
          </p:spPr>
        </p:pic>
        <p:pic>
          <p:nvPicPr>
            <p:cNvPr id="32" name="Picture 31"/>
            <p:cNvPicPr>
              <a:picLocks noChangeAspect="1"/>
            </p:cNvPicPr>
            <p:nvPr/>
          </p:nvPicPr>
          <p:blipFill>
            <a:blip r:embed="rId6"/>
            <a:stretch>
              <a:fillRect/>
            </a:stretch>
          </p:blipFill>
          <p:spPr>
            <a:xfrm>
              <a:off x="5814166" y="2659343"/>
              <a:ext cx="390867" cy="417823"/>
            </a:xfrm>
            <a:prstGeom prst="rect">
              <a:avLst/>
            </a:prstGeom>
          </p:spPr>
        </p:pic>
        <p:sp>
          <p:nvSpPr>
            <p:cNvPr id="33" name="Content Placeholder 2"/>
            <p:cNvSpPr txBox="1">
              <a:spLocks/>
            </p:cNvSpPr>
            <p:nvPr/>
          </p:nvSpPr>
          <p:spPr>
            <a:xfrm>
              <a:off x="6252347"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34" name="Content Placeholder 2"/>
            <p:cNvSpPr txBox="1">
              <a:spLocks/>
            </p:cNvSpPr>
            <p:nvPr/>
          </p:nvSpPr>
          <p:spPr>
            <a:xfrm>
              <a:off x="6252346" y="3690484"/>
              <a:ext cx="967603"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35" name="Content Placeholder 2"/>
            <p:cNvSpPr txBox="1">
              <a:spLocks/>
            </p:cNvSpPr>
            <p:nvPr/>
          </p:nvSpPr>
          <p:spPr>
            <a:xfrm>
              <a:off x="6246651"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36" name="Content Placeholder 2"/>
            <p:cNvSpPr txBox="1">
              <a:spLocks/>
            </p:cNvSpPr>
            <p:nvPr/>
          </p:nvSpPr>
          <p:spPr>
            <a:xfrm>
              <a:off x="6246649"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37" name="Content Placeholder 2"/>
            <p:cNvSpPr txBox="1">
              <a:spLocks/>
            </p:cNvSpPr>
            <p:nvPr/>
          </p:nvSpPr>
          <p:spPr>
            <a:xfrm>
              <a:off x="6253144"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38" name="Content Placeholder 2"/>
            <p:cNvSpPr txBox="1">
              <a:spLocks/>
            </p:cNvSpPr>
            <p:nvPr/>
          </p:nvSpPr>
          <p:spPr>
            <a:xfrm>
              <a:off x="6253142"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1,048,577</a:t>
              </a:r>
            </a:p>
          </p:txBody>
        </p:sp>
        <p:sp>
          <p:nvSpPr>
            <p:cNvPr id="39" name="Content Placeholder 2"/>
            <p:cNvSpPr txBox="1">
              <a:spLocks/>
            </p:cNvSpPr>
            <p:nvPr/>
          </p:nvSpPr>
          <p:spPr>
            <a:xfrm>
              <a:off x="6253143"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40" name="Content Placeholder 2"/>
            <p:cNvSpPr txBox="1">
              <a:spLocks/>
            </p:cNvSpPr>
            <p:nvPr/>
          </p:nvSpPr>
          <p:spPr>
            <a:xfrm>
              <a:off x="6253142"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Io8548</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9765mp</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twej45</a:t>
              </a:r>
            </a:p>
          </p:txBody>
        </p:sp>
      </p:grpSp>
      <p:grpSp>
        <p:nvGrpSpPr>
          <p:cNvPr id="41" name="Group 40"/>
          <p:cNvGrpSpPr/>
          <p:nvPr/>
        </p:nvGrpSpPr>
        <p:grpSpPr>
          <a:xfrm>
            <a:off x="4983731" y="1924304"/>
            <a:ext cx="1846451" cy="3245370"/>
            <a:chOff x="7695997" y="1830772"/>
            <a:chExt cx="1846451" cy="3245370"/>
          </a:xfrm>
        </p:grpSpPr>
        <p:sp>
          <p:nvSpPr>
            <p:cNvPr id="44" name="Rounded Rectangle 43"/>
            <p:cNvSpPr/>
            <p:nvPr/>
          </p:nvSpPr>
          <p:spPr>
            <a:xfrm>
              <a:off x="7695997" y="1830772"/>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3"/>
            <a:stretch>
              <a:fillRect/>
            </a:stretch>
          </p:blipFill>
          <p:spPr>
            <a:xfrm>
              <a:off x="7885599" y="2015906"/>
              <a:ext cx="455070" cy="244023"/>
            </a:xfrm>
            <a:prstGeom prst="rect">
              <a:avLst/>
            </a:prstGeom>
          </p:spPr>
        </p:pic>
        <p:pic>
          <p:nvPicPr>
            <p:cNvPr id="47" name="Picture 46"/>
            <p:cNvPicPr>
              <a:picLocks noChangeAspect="1"/>
            </p:cNvPicPr>
            <p:nvPr/>
          </p:nvPicPr>
          <p:blipFill>
            <a:blip r:embed="rId4"/>
            <a:stretch>
              <a:fillRect/>
            </a:stretch>
          </p:blipFill>
          <p:spPr>
            <a:xfrm>
              <a:off x="7954593" y="3502907"/>
              <a:ext cx="368456" cy="375155"/>
            </a:xfrm>
            <a:prstGeom prst="rect">
              <a:avLst/>
            </a:prstGeom>
          </p:spPr>
        </p:pic>
        <p:pic>
          <p:nvPicPr>
            <p:cNvPr id="48" name="Picture 47"/>
            <p:cNvPicPr>
              <a:picLocks noChangeAspect="1"/>
            </p:cNvPicPr>
            <p:nvPr/>
          </p:nvPicPr>
          <p:blipFill>
            <a:blip r:embed="rId5"/>
            <a:stretch>
              <a:fillRect/>
            </a:stretch>
          </p:blipFill>
          <p:spPr>
            <a:xfrm>
              <a:off x="7871868" y="4295549"/>
              <a:ext cx="482532" cy="284231"/>
            </a:xfrm>
            <a:prstGeom prst="rect">
              <a:avLst/>
            </a:prstGeom>
          </p:spPr>
        </p:pic>
        <p:pic>
          <p:nvPicPr>
            <p:cNvPr id="53" name="Picture 52"/>
            <p:cNvPicPr>
              <a:picLocks noChangeAspect="1"/>
            </p:cNvPicPr>
            <p:nvPr/>
          </p:nvPicPr>
          <p:blipFill>
            <a:blip r:embed="rId6"/>
            <a:stretch>
              <a:fillRect/>
            </a:stretch>
          </p:blipFill>
          <p:spPr>
            <a:xfrm>
              <a:off x="7949802" y="2659343"/>
              <a:ext cx="390867" cy="417823"/>
            </a:xfrm>
            <a:prstGeom prst="rect">
              <a:avLst/>
            </a:prstGeom>
          </p:spPr>
        </p:pic>
        <p:sp>
          <p:nvSpPr>
            <p:cNvPr id="54" name="Content Placeholder 2"/>
            <p:cNvSpPr txBox="1">
              <a:spLocks/>
            </p:cNvSpPr>
            <p:nvPr/>
          </p:nvSpPr>
          <p:spPr>
            <a:xfrm>
              <a:off x="8389768"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58" name="Content Placeholder 2"/>
            <p:cNvSpPr txBox="1">
              <a:spLocks/>
            </p:cNvSpPr>
            <p:nvPr/>
          </p:nvSpPr>
          <p:spPr>
            <a:xfrm>
              <a:off x="8389767" y="3690484"/>
              <a:ext cx="1047884"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59" name="Content Placeholder 2"/>
            <p:cNvSpPr txBox="1">
              <a:spLocks/>
            </p:cNvSpPr>
            <p:nvPr/>
          </p:nvSpPr>
          <p:spPr>
            <a:xfrm>
              <a:off x="8389767"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60" name="Content Placeholder 2"/>
            <p:cNvSpPr txBox="1">
              <a:spLocks/>
            </p:cNvSpPr>
            <p:nvPr/>
          </p:nvSpPr>
          <p:spPr>
            <a:xfrm>
              <a:off x="8389765"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0000007uy654</a:t>
              </a:r>
            </a:p>
          </p:txBody>
        </p:sp>
        <p:sp>
          <p:nvSpPr>
            <p:cNvPr id="61" name="Content Placeholder 2"/>
            <p:cNvSpPr txBox="1">
              <a:spLocks/>
            </p:cNvSpPr>
            <p:nvPr/>
          </p:nvSpPr>
          <p:spPr>
            <a:xfrm>
              <a:off x="8389765"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62" name="Content Placeholder 2"/>
            <p:cNvSpPr txBox="1">
              <a:spLocks/>
            </p:cNvSpPr>
            <p:nvPr/>
          </p:nvSpPr>
          <p:spPr>
            <a:xfrm>
              <a:off x="8389763"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1,048,578</a:t>
              </a:r>
            </a:p>
          </p:txBody>
        </p:sp>
        <p:sp>
          <p:nvSpPr>
            <p:cNvPr id="63" name="Content Placeholder 2"/>
            <p:cNvSpPr txBox="1">
              <a:spLocks/>
            </p:cNvSpPr>
            <p:nvPr/>
          </p:nvSpPr>
          <p:spPr>
            <a:xfrm>
              <a:off x="8389097"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64" name="Content Placeholder 2"/>
            <p:cNvSpPr txBox="1">
              <a:spLocks/>
            </p:cNvSpPr>
            <p:nvPr/>
          </p:nvSpPr>
          <p:spPr>
            <a:xfrm>
              <a:off x="8389096"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mj721t</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ijdy73</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mp06gv</a:t>
              </a:r>
            </a:p>
          </p:txBody>
        </p:sp>
      </p:grpSp>
      <p:grpSp>
        <p:nvGrpSpPr>
          <p:cNvPr id="65" name="Group 64"/>
          <p:cNvGrpSpPr/>
          <p:nvPr/>
        </p:nvGrpSpPr>
        <p:grpSpPr>
          <a:xfrm>
            <a:off x="7111598" y="1924304"/>
            <a:ext cx="1846451" cy="3245370"/>
            <a:chOff x="9823864" y="1830772"/>
            <a:chExt cx="1846451" cy="3245370"/>
          </a:xfrm>
        </p:grpSpPr>
        <p:sp>
          <p:nvSpPr>
            <p:cNvPr id="66" name="Rounded Rectangle 65"/>
            <p:cNvSpPr/>
            <p:nvPr/>
          </p:nvSpPr>
          <p:spPr>
            <a:xfrm>
              <a:off x="9823864" y="1830772"/>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a:stretch>
              <a:fillRect/>
            </a:stretch>
          </p:blipFill>
          <p:spPr>
            <a:xfrm>
              <a:off x="10017719" y="2015906"/>
              <a:ext cx="455070" cy="244023"/>
            </a:xfrm>
            <a:prstGeom prst="rect">
              <a:avLst/>
            </a:prstGeom>
          </p:spPr>
        </p:pic>
        <p:pic>
          <p:nvPicPr>
            <p:cNvPr id="68" name="Picture 67"/>
            <p:cNvPicPr>
              <a:picLocks noChangeAspect="1"/>
            </p:cNvPicPr>
            <p:nvPr/>
          </p:nvPicPr>
          <p:blipFill>
            <a:blip r:embed="rId4"/>
            <a:stretch>
              <a:fillRect/>
            </a:stretch>
          </p:blipFill>
          <p:spPr>
            <a:xfrm>
              <a:off x="10083275" y="3502907"/>
              <a:ext cx="368456" cy="375155"/>
            </a:xfrm>
            <a:prstGeom prst="rect">
              <a:avLst/>
            </a:prstGeom>
          </p:spPr>
        </p:pic>
        <p:pic>
          <p:nvPicPr>
            <p:cNvPr id="69" name="Picture 68"/>
            <p:cNvPicPr>
              <a:picLocks noChangeAspect="1"/>
            </p:cNvPicPr>
            <p:nvPr/>
          </p:nvPicPr>
          <p:blipFill>
            <a:blip r:embed="rId5"/>
            <a:stretch>
              <a:fillRect/>
            </a:stretch>
          </p:blipFill>
          <p:spPr>
            <a:xfrm>
              <a:off x="10000813" y="4295549"/>
              <a:ext cx="482532" cy="284231"/>
            </a:xfrm>
            <a:prstGeom prst="rect">
              <a:avLst/>
            </a:prstGeom>
          </p:spPr>
        </p:pic>
        <p:pic>
          <p:nvPicPr>
            <p:cNvPr id="70" name="Picture 69"/>
            <p:cNvPicPr>
              <a:picLocks noChangeAspect="1"/>
            </p:cNvPicPr>
            <p:nvPr/>
          </p:nvPicPr>
          <p:blipFill>
            <a:blip r:embed="rId6"/>
            <a:stretch>
              <a:fillRect/>
            </a:stretch>
          </p:blipFill>
          <p:spPr>
            <a:xfrm>
              <a:off x="10081922" y="2659343"/>
              <a:ext cx="390867" cy="417823"/>
            </a:xfrm>
            <a:prstGeom prst="rect">
              <a:avLst/>
            </a:prstGeom>
          </p:spPr>
        </p:pic>
        <p:sp>
          <p:nvSpPr>
            <p:cNvPr id="71" name="Content Placeholder 2"/>
            <p:cNvSpPr txBox="1">
              <a:spLocks/>
            </p:cNvSpPr>
            <p:nvPr/>
          </p:nvSpPr>
          <p:spPr>
            <a:xfrm>
              <a:off x="10519071"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72" name="Content Placeholder 2"/>
            <p:cNvSpPr txBox="1">
              <a:spLocks/>
            </p:cNvSpPr>
            <p:nvPr/>
          </p:nvSpPr>
          <p:spPr>
            <a:xfrm>
              <a:off x="10519069" y="3690484"/>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0000007uy654</a:t>
              </a:r>
            </a:p>
          </p:txBody>
        </p:sp>
        <p:sp>
          <p:nvSpPr>
            <p:cNvPr id="73" name="Content Placeholder 2"/>
            <p:cNvSpPr txBox="1">
              <a:spLocks/>
            </p:cNvSpPr>
            <p:nvPr/>
          </p:nvSpPr>
          <p:spPr>
            <a:xfrm>
              <a:off x="10519071"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74" name="Content Placeholder 2"/>
            <p:cNvSpPr txBox="1">
              <a:spLocks/>
            </p:cNvSpPr>
            <p:nvPr/>
          </p:nvSpPr>
          <p:spPr>
            <a:xfrm>
              <a:off x="10519069"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00000078ujma</a:t>
              </a:r>
            </a:p>
          </p:txBody>
        </p:sp>
        <p:sp>
          <p:nvSpPr>
            <p:cNvPr id="75" name="Content Placeholder 2"/>
            <p:cNvSpPr txBox="1">
              <a:spLocks/>
            </p:cNvSpPr>
            <p:nvPr/>
          </p:nvSpPr>
          <p:spPr>
            <a:xfrm>
              <a:off x="10519069"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76" name="Content Placeholder 2"/>
            <p:cNvSpPr txBox="1">
              <a:spLocks/>
            </p:cNvSpPr>
            <p:nvPr/>
          </p:nvSpPr>
          <p:spPr>
            <a:xfrm>
              <a:off x="10519067"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1,048,579</a:t>
              </a:r>
            </a:p>
          </p:txBody>
        </p:sp>
        <p:sp>
          <p:nvSpPr>
            <p:cNvPr id="77" name="Content Placeholder 2"/>
            <p:cNvSpPr txBox="1">
              <a:spLocks/>
            </p:cNvSpPr>
            <p:nvPr/>
          </p:nvSpPr>
          <p:spPr>
            <a:xfrm>
              <a:off x="10519067"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78" name="Content Placeholder 2"/>
            <p:cNvSpPr txBox="1">
              <a:spLocks/>
            </p:cNvSpPr>
            <p:nvPr/>
          </p:nvSpPr>
          <p:spPr>
            <a:xfrm>
              <a:off x="10519066"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jiu6ub</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2xc432</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09okju</a:t>
              </a:r>
            </a:p>
          </p:txBody>
        </p:sp>
      </p:grpSp>
      <p:cxnSp>
        <p:nvCxnSpPr>
          <p:cNvPr id="79" name="Straight Connector 78"/>
          <p:cNvCxnSpPr/>
          <p:nvPr/>
        </p:nvCxnSpPr>
        <p:spPr>
          <a:xfrm>
            <a:off x="2400884" y="3050626"/>
            <a:ext cx="673512" cy="64970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012340" y="2665282"/>
            <a:ext cx="1593880" cy="593566"/>
          </a:xfrm>
          <a:prstGeom prst="rect">
            <a:avLst/>
          </a:prstGeom>
          <a:noFill/>
          <a:ln>
            <a:solidFill>
              <a:srgbClr val="35B2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p:nvPr/>
        </p:nvCxnSpPr>
        <p:spPr>
          <a:xfrm>
            <a:off x="4514033" y="3050626"/>
            <a:ext cx="673512" cy="64970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664394" y="3050626"/>
            <a:ext cx="673512" cy="64970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2721240" y="2908852"/>
            <a:ext cx="856582" cy="2001559"/>
            <a:chOff x="5433506" y="2908852"/>
            <a:chExt cx="856582" cy="2001559"/>
          </a:xfrm>
        </p:grpSpPr>
        <p:cxnSp>
          <p:nvCxnSpPr>
            <p:cNvPr id="84" name="Straight Connector 83"/>
            <p:cNvCxnSpPr/>
            <p:nvPr/>
          </p:nvCxnSpPr>
          <p:spPr>
            <a:xfrm flipH="1">
              <a:off x="5476875" y="3866880"/>
              <a:ext cx="273978"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5433506" y="2908852"/>
              <a:ext cx="856582" cy="2001559"/>
              <a:chOff x="5433506" y="2815320"/>
              <a:chExt cx="856582" cy="2001559"/>
            </a:xfrm>
          </p:grpSpPr>
          <p:cxnSp>
            <p:nvCxnSpPr>
              <p:cNvPr id="86" name="Straight Connector 85"/>
              <p:cNvCxnSpPr/>
              <p:nvPr/>
            </p:nvCxnSpPr>
            <p:spPr>
              <a:xfrm>
                <a:off x="5437606" y="2821668"/>
                <a:ext cx="241515"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5437606" y="2815320"/>
                <a:ext cx="0" cy="2001558"/>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433506" y="4816878"/>
                <a:ext cx="856582"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182622" y="467178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182622" y="453261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6178933" y="4526266"/>
                <a:ext cx="0" cy="290613"/>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92" name="Group 91"/>
          <p:cNvGrpSpPr/>
          <p:nvPr/>
        </p:nvGrpSpPr>
        <p:grpSpPr>
          <a:xfrm>
            <a:off x="740439" y="1611525"/>
            <a:ext cx="1846451" cy="3526198"/>
            <a:chOff x="3452705" y="1611525"/>
            <a:chExt cx="1846451" cy="3526198"/>
          </a:xfrm>
        </p:grpSpPr>
        <p:grpSp>
          <p:nvGrpSpPr>
            <p:cNvPr id="93" name="Group 92"/>
            <p:cNvGrpSpPr/>
            <p:nvPr/>
          </p:nvGrpSpPr>
          <p:grpSpPr>
            <a:xfrm>
              <a:off x="3452705" y="1892353"/>
              <a:ext cx="1846451" cy="3245370"/>
              <a:chOff x="3452705" y="1798821"/>
              <a:chExt cx="1846451" cy="3245370"/>
            </a:xfrm>
          </p:grpSpPr>
          <p:sp>
            <p:nvSpPr>
              <p:cNvPr id="95" name="Rounded Rectangle 94"/>
              <p:cNvSpPr/>
              <p:nvPr/>
            </p:nvSpPr>
            <p:spPr>
              <a:xfrm>
                <a:off x="3452705" y="179882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3"/>
              <a:stretch>
                <a:fillRect/>
              </a:stretch>
            </p:blipFill>
            <p:spPr>
              <a:xfrm>
                <a:off x="3597854" y="2015906"/>
                <a:ext cx="455070" cy="244023"/>
              </a:xfrm>
              <a:prstGeom prst="rect">
                <a:avLst/>
              </a:prstGeom>
            </p:spPr>
          </p:pic>
          <p:pic>
            <p:nvPicPr>
              <p:cNvPr id="97" name="Picture 96"/>
              <p:cNvPicPr>
                <a:picLocks noChangeAspect="1"/>
              </p:cNvPicPr>
              <p:nvPr/>
            </p:nvPicPr>
            <p:blipFill>
              <a:blip r:embed="rId4"/>
              <a:stretch>
                <a:fillRect/>
              </a:stretch>
            </p:blipFill>
            <p:spPr>
              <a:xfrm>
                <a:off x="3666188" y="3502907"/>
                <a:ext cx="368456" cy="375155"/>
              </a:xfrm>
              <a:prstGeom prst="rect">
                <a:avLst/>
              </a:prstGeom>
            </p:spPr>
          </p:pic>
          <p:pic>
            <p:nvPicPr>
              <p:cNvPr id="98" name="Picture 97"/>
              <p:cNvPicPr>
                <a:picLocks noChangeAspect="1"/>
              </p:cNvPicPr>
              <p:nvPr/>
            </p:nvPicPr>
            <p:blipFill>
              <a:blip r:embed="rId5"/>
              <a:stretch>
                <a:fillRect/>
              </a:stretch>
            </p:blipFill>
            <p:spPr>
              <a:xfrm>
                <a:off x="3587541" y="4295549"/>
                <a:ext cx="482532" cy="284231"/>
              </a:xfrm>
              <a:prstGeom prst="rect">
                <a:avLst/>
              </a:prstGeom>
            </p:spPr>
          </p:pic>
          <p:pic>
            <p:nvPicPr>
              <p:cNvPr id="99" name="Picture 98"/>
              <p:cNvPicPr>
                <a:picLocks noChangeAspect="1"/>
              </p:cNvPicPr>
              <p:nvPr/>
            </p:nvPicPr>
            <p:blipFill>
              <a:blip r:embed="rId6"/>
              <a:stretch>
                <a:fillRect/>
              </a:stretch>
            </p:blipFill>
            <p:spPr>
              <a:xfrm>
                <a:off x="3662057" y="2659343"/>
                <a:ext cx="390867" cy="417823"/>
              </a:xfrm>
              <a:prstGeom prst="rect">
                <a:avLst/>
              </a:prstGeom>
            </p:spPr>
          </p:pic>
          <p:sp>
            <p:nvSpPr>
              <p:cNvPr id="100" name="Content Placeholder 2"/>
              <p:cNvSpPr txBox="1">
                <a:spLocks/>
              </p:cNvSpPr>
              <p:nvPr/>
            </p:nvSpPr>
            <p:spPr>
              <a:xfrm>
                <a:off x="4106710"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101" name="Content Placeholder 2"/>
              <p:cNvSpPr txBox="1">
                <a:spLocks/>
              </p:cNvSpPr>
              <p:nvPr/>
            </p:nvSpPr>
            <p:spPr>
              <a:xfrm>
                <a:off x="4106708"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102" name="Content Placeholder 2"/>
              <p:cNvSpPr txBox="1">
                <a:spLocks/>
              </p:cNvSpPr>
              <p:nvPr/>
            </p:nvSpPr>
            <p:spPr>
              <a:xfrm>
                <a:off x="4101362"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108" name="Content Placeholder 2"/>
              <p:cNvSpPr txBox="1">
                <a:spLocks/>
              </p:cNvSpPr>
              <p:nvPr/>
            </p:nvSpPr>
            <p:spPr>
              <a:xfrm>
                <a:off x="4101361" y="3690484"/>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000000erw562</a:t>
                </a:r>
              </a:p>
            </p:txBody>
          </p:sp>
          <p:sp>
            <p:nvSpPr>
              <p:cNvPr id="109" name="Content Placeholder 2"/>
              <p:cNvSpPr txBox="1">
                <a:spLocks/>
              </p:cNvSpPr>
              <p:nvPr/>
            </p:nvSpPr>
            <p:spPr>
              <a:xfrm>
                <a:off x="4106710"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110" name="Content Placeholder 2"/>
              <p:cNvSpPr txBox="1">
                <a:spLocks/>
              </p:cNvSpPr>
              <p:nvPr/>
            </p:nvSpPr>
            <p:spPr>
              <a:xfrm>
                <a:off x="4106708"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1,048,576</a:t>
                </a:r>
              </a:p>
            </p:txBody>
          </p:sp>
          <p:sp>
            <p:nvSpPr>
              <p:cNvPr id="111" name="Content Placeholder 2"/>
              <p:cNvSpPr txBox="1">
                <a:spLocks/>
              </p:cNvSpPr>
              <p:nvPr/>
            </p:nvSpPr>
            <p:spPr>
              <a:xfrm>
                <a:off x="4101362"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a:solidFill>
                      <a:schemeClr val="bg1"/>
                    </a:solidFill>
                    <a:latin typeface="Roboto" charset="0"/>
                    <a:ea typeface="Roboto" charset="0"/>
                    <a:cs typeface="Roboto" charset="0"/>
                  </a:rPr>
                  <a:t>Transaction IDs</a:t>
                </a:r>
                <a:endParaRPr lang="en-US" sz="800" dirty="0">
                  <a:solidFill>
                    <a:schemeClr val="bg1"/>
                  </a:solidFill>
                  <a:latin typeface="Roboto" charset="0"/>
                  <a:ea typeface="Roboto" charset="0"/>
                  <a:cs typeface="Roboto" charset="0"/>
                </a:endParaRPr>
              </a:p>
            </p:txBody>
          </p:sp>
          <p:sp>
            <p:nvSpPr>
              <p:cNvPr id="112" name="Content Placeholder 2"/>
              <p:cNvSpPr txBox="1">
                <a:spLocks/>
              </p:cNvSpPr>
              <p:nvPr/>
            </p:nvSpPr>
            <p:spPr>
              <a:xfrm>
                <a:off x="4101361"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a:solidFill>
                      <a:schemeClr val="bg1"/>
                    </a:solidFill>
                    <a:latin typeface="Roboto" charset="0"/>
                    <a:ea typeface="Roboto" charset="0"/>
                    <a:cs typeface="Roboto" charset="0"/>
                  </a:rPr>
                  <a:t>743ojd</a:t>
                </a:r>
                <a:br>
                  <a:rPr lang="en-US" sz="1000" b="1">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8932ue</a:t>
                </a:r>
                <a:br>
                  <a:rPr lang="en-US" sz="1000" b="1" dirty="0">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iuy76</a:t>
                </a:r>
                <a:endParaRPr lang="en-US" sz="1000" b="1" dirty="0">
                  <a:solidFill>
                    <a:schemeClr val="bg1"/>
                  </a:solidFill>
                  <a:latin typeface="Roboto" charset="0"/>
                  <a:ea typeface="Roboto" charset="0"/>
                  <a:cs typeface="Roboto" charset="0"/>
                </a:endParaRPr>
              </a:p>
            </p:txBody>
          </p:sp>
        </p:grpSp>
        <p:sp>
          <p:nvSpPr>
            <p:cNvPr id="94" name="Content Placeholder 2"/>
            <p:cNvSpPr txBox="1">
              <a:spLocks/>
            </p:cNvSpPr>
            <p:nvPr/>
          </p:nvSpPr>
          <p:spPr>
            <a:xfrm>
              <a:off x="3452705" y="1611525"/>
              <a:ext cx="133768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Blockchain</a:t>
              </a:r>
            </a:p>
          </p:txBody>
        </p:sp>
      </p:grpSp>
      <p:grpSp>
        <p:nvGrpSpPr>
          <p:cNvPr id="113" name="Group 112"/>
          <p:cNvGrpSpPr/>
          <p:nvPr/>
        </p:nvGrpSpPr>
        <p:grpSpPr>
          <a:xfrm>
            <a:off x="740439" y="5407902"/>
            <a:ext cx="3369818" cy="636734"/>
            <a:chOff x="5449906" y="5420213"/>
            <a:chExt cx="3369818" cy="636734"/>
          </a:xfrm>
        </p:grpSpPr>
        <p:sp>
          <p:nvSpPr>
            <p:cNvPr id="114" name="Content Placeholder 2"/>
            <p:cNvSpPr txBox="1">
              <a:spLocks/>
            </p:cNvSpPr>
            <p:nvPr/>
          </p:nvSpPr>
          <p:spPr>
            <a:xfrm>
              <a:off x="5817248" y="5420213"/>
              <a:ext cx="3002476" cy="6367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Each block on the Blockchain contains a hash of all transactions and a hash of the previous block's hash.</a:t>
              </a:r>
            </a:p>
          </p:txBody>
        </p:sp>
        <p:sp>
          <p:nvSpPr>
            <p:cNvPr id="115" name="Oval 114"/>
            <p:cNvSpPr/>
            <p:nvPr/>
          </p:nvSpPr>
          <p:spPr>
            <a:xfrm>
              <a:off x="5449906" y="547866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Content Placeholder 2"/>
            <p:cNvSpPr txBox="1">
              <a:spLocks/>
            </p:cNvSpPr>
            <p:nvPr/>
          </p:nvSpPr>
          <p:spPr>
            <a:xfrm>
              <a:off x="5472391" y="5516279"/>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117" name="Group 116"/>
          <p:cNvGrpSpPr/>
          <p:nvPr/>
        </p:nvGrpSpPr>
        <p:grpSpPr>
          <a:xfrm>
            <a:off x="9233976" y="2313267"/>
            <a:ext cx="2365423" cy="3078929"/>
            <a:chOff x="513813" y="1686389"/>
            <a:chExt cx="2365423" cy="3078929"/>
          </a:xfrm>
        </p:grpSpPr>
        <p:sp>
          <p:nvSpPr>
            <p:cNvPr id="118" name="Content Placeholder 2"/>
            <p:cNvSpPr txBox="1">
              <a:spLocks/>
            </p:cNvSpPr>
            <p:nvPr/>
          </p:nvSpPr>
          <p:spPr>
            <a:xfrm>
              <a:off x="513813" y="2143040"/>
              <a:ext cx="2365423" cy="26222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Changing a transaction on the Blockchain requires rebuilding the block and all subsequent blocks faster than the all of the current nodes on the Blockchain network.</a:t>
              </a:r>
            </a:p>
            <a:p>
              <a:pPr marL="0" indent="0">
                <a:buNone/>
              </a:pPr>
              <a:r>
                <a:rPr lang="en-US" sz="1200" dirty="0">
                  <a:solidFill>
                    <a:schemeClr val="bg1"/>
                  </a:solidFill>
                  <a:latin typeface="Roboto" charset="0"/>
                  <a:ea typeface="Roboto" charset="0"/>
                  <a:cs typeface="Roboto" charset="0"/>
                </a:rPr>
                <a:t>This becomes effectively impossible the deeper the block is on the chain. Once data is embedded in the Blockchain, it requires an impossibly large amount of computing power to change it.</a:t>
              </a:r>
            </a:p>
          </p:txBody>
        </p:sp>
        <p:sp>
          <p:nvSpPr>
            <p:cNvPr id="119" name="Oval 118"/>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grpSp>
        <p:nvGrpSpPr>
          <p:cNvPr id="121" name="Group 120">
            <a:extLst>
              <a:ext uri="{FF2B5EF4-FFF2-40B4-BE49-F238E27FC236}">
                <a16:creationId xmlns:a16="http://schemas.microsoft.com/office/drawing/2014/main" id="{64DCF81F-D2D7-0441-83EF-DB53F12BC305}"/>
              </a:ext>
            </a:extLst>
          </p:cNvPr>
          <p:cNvGrpSpPr/>
          <p:nvPr/>
        </p:nvGrpSpPr>
        <p:grpSpPr>
          <a:xfrm>
            <a:off x="4879712" y="2871259"/>
            <a:ext cx="856582" cy="2001559"/>
            <a:chOff x="5433506" y="2908852"/>
            <a:chExt cx="856582" cy="2001559"/>
          </a:xfrm>
        </p:grpSpPr>
        <p:cxnSp>
          <p:nvCxnSpPr>
            <p:cNvPr id="122" name="Straight Connector 121">
              <a:extLst>
                <a:ext uri="{FF2B5EF4-FFF2-40B4-BE49-F238E27FC236}">
                  <a16:creationId xmlns:a16="http://schemas.microsoft.com/office/drawing/2014/main" id="{679738FE-58FD-ED4E-A359-8AC539F3FAEA}"/>
                </a:ext>
              </a:extLst>
            </p:cNvPr>
            <p:cNvCxnSpPr/>
            <p:nvPr/>
          </p:nvCxnSpPr>
          <p:spPr>
            <a:xfrm flipH="1">
              <a:off x="5476875" y="3866880"/>
              <a:ext cx="273978"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FFB1D65F-3BE3-5044-8094-7BEBE3531B65}"/>
                </a:ext>
              </a:extLst>
            </p:cNvPr>
            <p:cNvGrpSpPr/>
            <p:nvPr/>
          </p:nvGrpSpPr>
          <p:grpSpPr>
            <a:xfrm>
              <a:off x="5433506" y="2908852"/>
              <a:ext cx="856582" cy="2001559"/>
              <a:chOff x="5433506" y="2815320"/>
              <a:chExt cx="856582" cy="2001559"/>
            </a:xfrm>
          </p:grpSpPr>
          <p:cxnSp>
            <p:nvCxnSpPr>
              <p:cNvPr id="124" name="Straight Connector 123">
                <a:extLst>
                  <a:ext uri="{FF2B5EF4-FFF2-40B4-BE49-F238E27FC236}">
                    <a16:creationId xmlns:a16="http://schemas.microsoft.com/office/drawing/2014/main" id="{02691BDF-B655-7A4E-A71E-DD9C040821CE}"/>
                  </a:ext>
                </a:extLst>
              </p:cNvPr>
              <p:cNvCxnSpPr/>
              <p:nvPr/>
            </p:nvCxnSpPr>
            <p:spPr>
              <a:xfrm>
                <a:off x="5437606" y="2821668"/>
                <a:ext cx="241515"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4890F78-43C1-6248-9E43-59B43BBA39E6}"/>
                  </a:ext>
                </a:extLst>
              </p:cNvPr>
              <p:cNvCxnSpPr/>
              <p:nvPr/>
            </p:nvCxnSpPr>
            <p:spPr>
              <a:xfrm flipV="1">
                <a:off x="5437606" y="2815320"/>
                <a:ext cx="0" cy="2001558"/>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7D7A4E8-FDFD-C749-95A1-1990D39055A6}"/>
                  </a:ext>
                </a:extLst>
              </p:cNvPr>
              <p:cNvCxnSpPr/>
              <p:nvPr/>
            </p:nvCxnSpPr>
            <p:spPr>
              <a:xfrm>
                <a:off x="5433506" y="4816878"/>
                <a:ext cx="856582"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19E9144-5B46-3C4E-9038-703491B0F6A4}"/>
                  </a:ext>
                </a:extLst>
              </p:cNvPr>
              <p:cNvCxnSpPr/>
              <p:nvPr/>
            </p:nvCxnSpPr>
            <p:spPr>
              <a:xfrm>
                <a:off x="6182622" y="467178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58F6BE0-7F2F-9645-BCEE-DDF1A46CE79F}"/>
                  </a:ext>
                </a:extLst>
              </p:cNvPr>
              <p:cNvCxnSpPr/>
              <p:nvPr/>
            </p:nvCxnSpPr>
            <p:spPr>
              <a:xfrm>
                <a:off x="6182622" y="453261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5B1BC2B-6C2D-5147-8F53-46C630062D63}"/>
                  </a:ext>
                </a:extLst>
              </p:cNvPr>
              <p:cNvCxnSpPr/>
              <p:nvPr/>
            </p:nvCxnSpPr>
            <p:spPr>
              <a:xfrm flipV="1">
                <a:off x="6178933" y="4526266"/>
                <a:ext cx="0" cy="290613"/>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30" name="Group 129">
            <a:extLst>
              <a:ext uri="{FF2B5EF4-FFF2-40B4-BE49-F238E27FC236}">
                <a16:creationId xmlns:a16="http://schemas.microsoft.com/office/drawing/2014/main" id="{4D00C249-3AB3-0C4F-89F8-9B19920B84C3}"/>
              </a:ext>
            </a:extLst>
          </p:cNvPr>
          <p:cNvGrpSpPr/>
          <p:nvPr/>
        </p:nvGrpSpPr>
        <p:grpSpPr>
          <a:xfrm>
            <a:off x="6990864" y="2891304"/>
            <a:ext cx="856582" cy="2001559"/>
            <a:chOff x="5433506" y="2908852"/>
            <a:chExt cx="856582" cy="2001559"/>
          </a:xfrm>
        </p:grpSpPr>
        <p:cxnSp>
          <p:nvCxnSpPr>
            <p:cNvPr id="131" name="Straight Connector 130">
              <a:extLst>
                <a:ext uri="{FF2B5EF4-FFF2-40B4-BE49-F238E27FC236}">
                  <a16:creationId xmlns:a16="http://schemas.microsoft.com/office/drawing/2014/main" id="{038CC809-C81D-6A49-BC9C-CF4728EAC59F}"/>
                </a:ext>
              </a:extLst>
            </p:cNvPr>
            <p:cNvCxnSpPr/>
            <p:nvPr/>
          </p:nvCxnSpPr>
          <p:spPr>
            <a:xfrm flipH="1">
              <a:off x="5476875" y="3866880"/>
              <a:ext cx="273978"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6219F285-F512-954A-9E61-C7FC2F481211}"/>
                </a:ext>
              </a:extLst>
            </p:cNvPr>
            <p:cNvGrpSpPr/>
            <p:nvPr/>
          </p:nvGrpSpPr>
          <p:grpSpPr>
            <a:xfrm>
              <a:off x="5433506" y="2908852"/>
              <a:ext cx="856582" cy="2001559"/>
              <a:chOff x="5433506" y="2815320"/>
              <a:chExt cx="856582" cy="2001559"/>
            </a:xfrm>
          </p:grpSpPr>
          <p:cxnSp>
            <p:nvCxnSpPr>
              <p:cNvPr id="133" name="Straight Connector 132">
                <a:extLst>
                  <a:ext uri="{FF2B5EF4-FFF2-40B4-BE49-F238E27FC236}">
                    <a16:creationId xmlns:a16="http://schemas.microsoft.com/office/drawing/2014/main" id="{D31CEAFC-1AC3-0F41-A33C-52FA5BA09F10}"/>
                  </a:ext>
                </a:extLst>
              </p:cNvPr>
              <p:cNvCxnSpPr/>
              <p:nvPr/>
            </p:nvCxnSpPr>
            <p:spPr>
              <a:xfrm>
                <a:off x="5437606" y="2821668"/>
                <a:ext cx="241515" cy="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7D38ACF-EF45-C748-95B2-770AF23B3CE7}"/>
                  </a:ext>
                </a:extLst>
              </p:cNvPr>
              <p:cNvCxnSpPr/>
              <p:nvPr/>
            </p:nvCxnSpPr>
            <p:spPr>
              <a:xfrm flipV="1">
                <a:off x="5437606" y="2815320"/>
                <a:ext cx="0" cy="2001558"/>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4DE5619-415A-EF4A-81D1-E5495A8DFEBE}"/>
                  </a:ext>
                </a:extLst>
              </p:cNvPr>
              <p:cNvCxnSpPr/>
              <p:nvPr/>
            </p:nvCxnSpPr>
            <p:spPr>
              <a:xfrm>
                <a:off x="5433506" y="4816878"/>
                <a:ext cx="856582"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82026D2-F53E-8243-B260-1A98E04BBD5B}"/>
                  </a:ext>
                </a:extLst>
              </p:cNvPr>
              <p:cNvCxnSpPr/>
              <p:nvPr/>
            </p:nvCxnSpPr>
            <p:spPr>
              <a:xfrm>
                <a:off x="6182622" y="467178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8E63B48-BD21-9842-9682-65E65E88745B}"/>
                  </a:ext>
                </a:extLst>
              </p:cNvPr>
              <p:cNvCxnSpPr/>
              <p:nvPr/>
            </p:nvCxnSpPr>
            <p:spPr>
              <a:xfrm>
                <a:off x="6182622" y="4532616"/>
                <a:ext cx="107466" cy="0"/>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54A8005-CF39-FD47-AC65-96FDEB1F869C}"/>
                  </a:ext>
                </a:extLst>
              </p:cNvPr>
              <p:cNvCxnSpPr/>
              <p:nvPr/>
            </p:nvCxnSpPr>
            <p:spPr>
              <a:xfrm flipV="1">
                <a:off x="6178933" y="4526266"/>
                <a:ext cx="0" cy="290613"/>
              </a:xfrm>
              <a:prstGeom prst="line">
                <a:avLst/>
              </a:prstGeom>
              <a:ln w="1270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8879DA0D-7F26-EC43-867C-080101579E60}"/>
              </a:ext>
            </a:extLst>
          </p:cNvPr>
          <p:cNvSpPr>
            <a:spLocks noGrp="1"/>
          </p:cNvSpPr>
          <p:nvPr>
            <p:ph type="title" idx="4294967295"/>
          </p:nvPr>
        </p:nvSpPr>
        <p:spPr/>
        <p:txBody>
          <a:bodyPr/>
          <a:lstStyle/>
          <a:p>
            <a:pPr rtl="0" eaLnBrk="1" latinLnBrk="0" hangingPunct="1"/>
            <a:r>
              <a:rPr lang="en-US" sz="3200" kern="1200" dirty="0">
                <a:effectLst/>
                <a:latin typeface="Calibri" panose="020F0502020204030204" pitchFamily="34" charset="0"/>
                <a:ea typeface="+mn-ea"/>
                <a:cs typeface="+mn-cs"/>
              </a:rPr>
              <a:t>Blockchain Basics</a:t>
            </a:r>
            <a:endParaRPr lang="en-AU" dirty="0">
              <a:effectLst/>
            </a:endParaRPr>
          </a:p>
        </p:txBody>
      </p:sp>
    </p:spTree>
    <p:extLst>
      <p:ext uri="{BB962C8B-B14F-4D97-AF65-F5344CB8AC3E}">
        <p14:creationId xmlns:p14="http://schemas.microsoft.com/office/powerpoint/2010/main" val="9222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500"/>
                                        <p:tgtEl>
                                          <p:spTgt spid="79"/>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wipe(right)">
                                      <p:cBhvr>
                                        <p:cTn id="26" dur="500"/>
                                        <p:tgtEl>
                                          <p:spTgt spid="8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left)">
                                      <p:cBhvr>
                                        <p:cTn id="39" dur="500"/>
                                        <p:tgtEl>
                                          <p:spTgt spid="81"/>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left)">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7"/>
                                        </p:tgtEl>
                                        <p:attrNameLst>
                                          <p:attrName>style.visibility</p:attrName>
                                        </p:attrNameLst>
                                      </p:cBhvr>
                                      <p:to>
                                        <p:strVal val="visible"/>
                                      </p:to>
                                    </p:set>
                                    <p:animEffect transition="in" filter="fade">
                                      <p:cBhvr>
                                        <p:cTn id="52" dur="500"/>
                                        <p:tgtEl>
                                          <p:spTgt spid="117"/>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21"/>
                                        </p:tgtEl>
                                        <p:attrNameLst>
                                          <p:attrName>style.visibility</p:attrName>
                                        </p:attrNameLst>
                                      </p:cBhvr>
                                      <p:to>
                                        <p:strVal val="visible"/>
                                      </p:to>
                                    </p:set>
                                    <p:animEffect transition="in" filter="wipe(right)">
                                      <p:cBhvr>
                                        <p:cTn id="56" dur="500"/>
                                        <p:tgtEl>
                                          <p:spTgt spid="121"/>
                                        </p:tgtEl>
                                      </p:cBhvr>
                                    </p:animEffect>
                                  </p:childTnLst>
                                </p:cTn>
                              </p:par>
                            </p:childTnLst>
                          </p:cTn>
                        </p:par>
                        <p:par>
                          <p:cTn id="57" fill="hold">
                            <p:stCondLst>
                              <p:cond delay="1000"/>
                            </p:stCondLst>
                            <p:childTnLst>
                              <p:par>
                                <p:cTn id="58" presetID="22" presetClass="entr" presetSubtype="2" fill="hold" nodeType="afterEffect">
                                  <p:stCondLst>
                                    <p:cond delay="0"/>
                                  </p:stCondLst>
                                  <p:childTnLst>
                                    <p:set>
                                      <p:cBhvr>
                                        <p:cTn id="59" dur="1" fill="hold">
                                          <p:stCondLst>
                                            <p:cond delay="0"/>
                                          </p:stCondLst>
                                        </p:cTn>
                                        <p:tgtEl>
                                          <p:spTgt spid="130"/>
                                        </p:tgtEl>
                                        <p:attrNameLst>
                                          <p:attrName>style.visibility</p:attrName>
                                        </p:attrNameLst>
                                      </p:cBhvr>
                                      <p:to>
                                        <p:strVal val="visible"/>
                                      </p:to>
                                    </p:set>
                                    <p:animEffect transition="in" filter="wipe(right)">
                                      <p:cBhvr>
                                        <p:cTn id="6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Straight Connector 106"/>
          <p:cNvCxnSpPr>
            <a:cxnSpLocks/>
          </p:cNvCxnSpPr>
          <p:nvPr/>
        </p:nvCxnSpPr>
        <p:spPr>
          <a:xfrm>
            <a:off x="7026586" y="3440153"/>
            <a:ext cx="767735" cy="60394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563383" y="2315833"/>
            <a:ext cx="1846451" cy="3245370"/>
            <a:chOff x="5575055" y="1858781"/>
            <a:chExt cx="1846451" cy="3245370"/>
          </a:xfrm>
        </p:grpSpPr>
        <p:sp>
          <p:nvSpPr>
            <p:cNvPr id="140" name="Rounded Rectangle 139"/>
            <p:cNvSpPr/>
            <p:nvPr/>
          </p:nvSpPr>
          <p:spPr>
            <a:xfrm>
              <a:off x="5575055" y="185878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p:cNvPicPr>
              <a:picLocks noChangeAspect="1"/>
            </p:cNvPicPr>
            <p:nvPr/>
          </p:nvPicPr>
          <p:blipFill>
            <a:blip r:embed="rId3"/>
            <a:stretch>
              <a:fillRect/>
            </a:stretch>
          </p:blipFill>
          <p:spPr>
            <a:xfrm>
              <a:off x="5750852" y="2015906"/>
              <a:ext cx="455070" cy="244023"/>
            </a:xfrm>
            <a:prstGeom prst="rect">
              <a:avLst/>
            </a:prstGeom>
          </p:spPr>
        </p:pic>
        <p:pic>
          <p:nvPicPr>
            <p:cNvPr id="142" name="Picture 141"/>
            <p:cNvPicPr>
              <a:picLocks noChangeAspect="1"/>
            </p:cNvPicPr>
            <p:nvPr/>
          </p:nvPicPr>
          <p:blipFill>
            <a:blip r:embed="rId4"/>
            <a:stretch>
              <a:fillRect/>
            </a:stretch>
          </p:blipFill>
          <p:spPr>
            <a:xfrm>
              <a:off x="5814166" y="3502907"/>
              <a:ext cx="368456" cy="375155"/>
            </a:xfrm>
            <a:prstGeom prst="rect">
              <a:avLst/>
            </a:prstGeom>
          </p:spPr>
        </p:pic>
        <p:pic>
          <p:nvPicPr>
            <p:cNvPr id="143" name="Picture 142"/>
            <p:cNvPicPr>
              <a:picLocks noChangeAspect="1"/>
            </p:cNvPicPr>
            <p:nvPr/>
          </p:nvPicPr>
          <p:blipFill>
            <a:blip r:embed="rId5"/>
            <a:stretch>
              <a:fillRect/>
            </a:stretch>
          </p:blipFill>
          <p:spPr>
            <a:xfrm>
              <a:off x="5729740" y="4295549"/>
              <a:ext cx="482532" cy="284231"/>
            </a:xfrm>
            <a:prstGeom prst="rect">
              <a:avLst/>
            </a:prstGeom>
          </p:spPr>
        </p:pic>
        <p:pic>
          <p:nvPicPr>
            <p:cNvPr id="144" name="Picture 143"/>
            <p:cNvPicPr>
              <a:picLocks noChangeAspect="1"/>
            </p:cNvPicPr>
            <p:nvPr/>
          </p:nvPicPr>
          <p:blipFill>
            <a:blip r:embed="rId6"/>
            <a:stretch>
              <a:fillRect/>
            </a:stretch>
          </p:blipFill>
          <p:spPr>
            <a:xfrm>
              <a:off x="5814166" y="2659343"/>
              <a:ext cx="390867" cy="417823"/>
            </a:xfrm>
            <a:prstGeom prst="rect">
              <a:avLst/>
            </a:prstGeom>
          </p:spPr>
        </p:pic>
        <p:sp>
          <p:nvSpPr>
            <p:cNvPr id="145" name="Content Placeholder 2"/>
            <p:cNvSpPr txBox="1">
              <a:spLocks/>
            </p:cNvSpPr>
            <p:nvPr/>
          </p:nvSpPr>
          <p:spPr>
            <a:xfrm>
              <a:off x="6252347"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146" name="Content Placeholder 2"/>
            <p:cNvSpPr txBox="1">
              <a:spLocks/>
            </p:cNvSpPr>
            <p:nvPr/>
          </p:nvSpPr>
          <p:spPr>
            <a:xfrm>
              <a:off x="6252346" y="3690484"/>
              <a:ext cx="967603"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147" name="Content Placeholder 2"/>
            <p:cNvSpPr txBox="1">
              <a:spLocks/>
            </p:cNvSpPr>
            <p:nvPr/>
          </p:nvSpPr>
          <p:spPr>
            <a:xfrm>
              <a:off x="6246651"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148" name="Content Placeholder 2"/>
            <p:cNvSpPr txBox="1">
              <a:spLocks/>
            </p:cNvSpPr>
            <p:nvPr/>
          </p:nvSpPr>
          <p:spPr>
            <a:xfrm>
              <a:off x="6246649"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149" name="Content Placeholder 2"/>
            <p:cNvSpPr txBox="1">
              <a:spLocks/>
            </p:cNvSpPr>
            <p:nvPr/>
          </p:nvSpPr>
          <p:spPr>
            <a:xfrm>
              <a:off x="6253144"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150" name="Content Placeholder 2"/>
            <p:cNvSpPr txBox="1">
              <a:spLocks/>
            </p:cNvSpPr>
            <p:nvPr/>
          </p:nvSpPr>
          <p:spPr>
            <a:xfrm>
              <a:off x="6253142"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1,048,578</a:t>
              </a:r>
            </a:p>
          </p:txBody>
        </p:sp>
        <p:sp>
          <p:nvSpPr>
            <p:cNvPr id="151" name="Content Placeholder 2"/>
            <p:cNvSpPr txBox="1">
              <a:spLocks/>
            </p:cNvSpPr>
            <p:nvPr/>
          </p:nvSpPr>
          <p:spPr>
            <a:xfrm>
              <a:off x="6253143"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152" name="Content Placeholder 2"/>
            <p:cNvSpPr txBox="1">
              <a:spLocks/>
            </p:cNvSpPr>
            <p:nvPr/>
          </p:nvSpPr>
          <p:spPr>
            <a:xfrm>
              <a:off x="6253142"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Io8548</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9765mp</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twej45</a:t>
              </a:r>
            </a:p>
          </p:txBody>
        </p:sp>
      </p:grpSp>
      <p:grpSp>
        <p:nvGrpSpPr>
          <p:cNvPr id="153" name="Group 152"/>
          <p:cNvGrpSpPr/>
          <p:nvPr/>
        </p:nvGrpSpPr>
        <p:grpSpPr>
          <a:xfrm>
            <a:off x="9706007" y="2315833"/>
            <a:ext cx="1846451" cy="3245370"/>
            <a:chOff x="7695997" y="1858781"/>
            <a:chExt cx="1846451" cy="3245370"/>
          </a:xfrm>
        </p:grpSpPr>
        <p:sp>
          <p:nvSpPr>
            <p:cNvPr id="154" name="Rounded Rectangle 153"/>
            <p:cNvSpPr/>
            <p:nvPr/>
          </p:nvSpPr>
          <p:spPr>
            <a:xfrm>
              <a:off x="7695997" y="185878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p:cNvPicPr>
              <a:picLocks noChangeAspect="1"/>
            </p:cNvPicPr>
            <p:nvPr/>
          </p:nvPicPr>
          <p:blipFill>
            <a:blip r:embed="rId3"/>
            <a:stretch>
              <a:fillRect/>
            </a:stretch>
          </p:blipFill>
          <p:spPr>
            <a:xfrm>
              <a:off x="7885599" y="2015906"/>
              <a:ext cx="455070" cy="244023"/>
            </a:xfrm>
            <a:prstGeom prst="rect">
              <a:avLst/>
            </a:prstGeom>
          </p:spPr>
        </p:pic>
        <p:pic>
          <p:nvPicPr>
            <p:cNvPr id="156" name="Picture 155"/>
            <p:cNvPicPr>
              <a:picLocks noChangeAspect="1"/>
            </p:cNvPicPr>
            <p:nvPr/>
          </p:nvPicPr>
          <p:blipFill>
            <a:blip r:embed="rId4"/>
            <a:stretch>
              <a:fillRect/>
            </a:stretch>
          </p:blipFill>
          <p:spPr>
            <a:xfrm>
              <a:off x="7954593" y="3502907"/>
              <a:ext cx="368456" cy="375155"/>
            </a:xfrm>
            <a:prstGeom prst="rect">
              <a:avLst/>
            </a:prstGeom>
          </p:spPr>
        </p:pic>
        <p:pic>
          <p:nvPicPr>
            <p:cNvPr id="157" name="Picture 156"/>
            <p:cNvPicPr>
              <a:picLocks noChangeAspect="1"/>
            </p:cNvPicPr>
            <p:nvPr/>
          </p:nvPicPr>
          <p:blipFill>
            <a:blip r:embed="rId5"/>
            <a:stretch>
              <a:fillRect/>
            </a:stretch>
          </p:blipFill>
          <p:spPr>
            <a:xfrm>
              <a:off x="7871868" y="4295549"/>
              <a:ext cx="482532" cy="284231"/>
            </a:xfrm>
            <a:prstGeom prst="rect">
              <a:avLst/>
            </a:prstGeom>
          </p:spPr>
        </p:pic>
        <p:pic>
          <p:nvPicPr>
            <p:cNvPr id="158" name="Picture 157"/>
            <p:cNvPicPr>
              <a:picLocks noChangeAspect="1"/>
            </p:cNvPicPr>
            <p:nvPr/>
          </p:nvPicPr>
          <p:blipFill>
            <a:blip r:embed="rId6"/>
            <a:stretch>
              <a:fillRect/>
            </a:stretch>
          </p:blipFill>
          <p:spPr>
            <a:xfrm>
              <a:off x="7949802" y="2659343"/>
              <a:ext cx="390867" cy="417823"/>
            </a:xfrm>
            <a:prstGeom prst="rect">
              <a:avLst/>
            </a:prstGeom>
          </p:spPr>
        </p:pic>
        <p:sp>
          <p:nvSpPr>
            <p:cNvPr id="159" name="Content Placeholder 2"/>
            <p:cNvSpPr txBox="1">
              <a:spLocks/>
            </p:cNvSpPr>
            <p:nvPr/>
          </p:nvSpPr>
          <p:spPr>
            <a:xfrm>
              <a:off x="8389768"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160" name="Content Placeholder 2"/>
            <p:cNvSpPr txBox="1">
              <a:spLocks/>
            </p:cNvSpPr>
            <p:nvPr/>
          </p:nvSpPr>
          <p:spPr>
            <a:xfrm>
              <a:off x="8389767" y="3690484"/>
              <a:ext cx="1047884"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000000ueri32</a:t>
              </a:r>
            </a:p>
          </p:txBody>
        </p:sp>
        <p:sp>
          <p:nvSpPr>
            <p:cNvPr id="161" name="Content Placeholder 2"/>
            <p:cNvSpPr txBox="1">
              <a:spLocks/>
            </p:cNvSpPr>
            <p:nvPr/>
          </p:nvSpPr>
          <p:spPr>
            <a:xfrm>
              <a:off x="8389767"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162" name="Content Placeholder 2"/>
            <p:cNvSpPr txBox="1">
              <a:spLocks/>
            </p:cNvSpPr>
            <p:nvPr/>
          </p:nvSpPr>
          <p:spPr>
            <a:xfrm>
              <a:off x="8389765"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0000007uy654</a:t>
              </a:r>
            </a:p>
          </p:txBody>
        </p:sp>
        <p:sp>
          <p:nvSpPr>
            <p:cNvPr id="163" name="Content Placeholder 2"/>
            <p:cNvSpPr txBox="1">
              <a:spLocks/>
            </p:cNvSpPr>
            <p:nvPr/>
          </p:nvSpPr>
          <p:spPr>
            <a:xfrm>
              <a:off x="8389765"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164" name="Content Placeholder 2"/>
            <p:cNvSpPr txBox="1">
              <a:spLocks/>
            </p:cNvSpPr>
            <p:nvPr/>
          </p:nvSpPr>
          <p:spPr>
            <a:xfrm>
              <a:off x="8389763"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1,048,579</a:t>
              </a:r>
            </a:p>
          </p:txBody>
        </p:sp>
        <p:sp>
          <p:nvSpPr>
            <p:cNvPr id="165" name="Content Placeholder 2"/>
            <p:cNvSpPr txBox="1">
              <a:spLocks/>
            </p:cNvSpPr>
            <p:nvPr/>
          </p:nvSpPr>
          <p:spPr>
            <a:xfrm>
              <a:off x="8389097"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Transaction IDs</a:t>
              </a:r>
            </a:p>
          </p:txBody>
        </p:sp>
        <p:sp>
          <p:nvSpPr>
            <p:cNvPr id="166" name="Content Placeholder 2"/>
            <p:cNvSpPr txBox="1">
              <a:spLocks/>
            </p:cNvSpPr>
            <p:nvPr/>
          </p:nvSpPr>
          <p:spPr>
            <a:xfrm>
              <a:off x="8389096"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mj721t</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ijdy73</a:t>
              </a:r>
              <a:br>
                <a:rPr lang="en-US" sz="1000" b="1" dirty="0">
                  <a:solidFill>
                    <a:schemeClr val="bg1"/>
                  </a:solidFill>
                  <a:latin typeface="Roboto" charset="0"/>
                  <a:ea typeface="Roboto" charset="0"/>
                  <a:cs typeface="Roboto" charset="0"/>
                </a:rPr>
              </a:br>
              <a:r>
                <a:rPr lang="en-US" sz="1000" b="1" dirty="0">
                  <a:solidFill>
                    <a:schemeClr val="bg1"/>
                  </a:solidFill>
                  <a:latin typeface="Roboto" charset="0"/>
                  <a:ea typeface="Roboto" charset="0"/>
                  <a:cs typeface="Roboto" charset="0"/>
                </a:rPr>
                <a:t>mp06gv</a:t>
              </a:r>
            </a:p>
          </p:txBody>
        </p:sp>
      </p:grpSp>
      <p:grpSp>
        <p:nvGrpSpPr>
          <p:cNvPr id="167" name="Group 166"/>
          <p:cNvGrpSpPr/>
          <p:nvPr/>
        </p:nvGrpSpPr>
        <p:grpSpPr>
          <a:xfrm>
            <a:off x="4773686" y="2315833"/>
            <a:ext cx="2535480" cy="3593210"/>
            <a:chOff x="4637447" y="2832269"/>
            <a:chExt cx="2535480" cy="3593210"/>
          </a:xfrm>
        </p:grpSpPr>
        <p:grpSp>
          <p:nvGrpSpPr>
            <p:cNvPr id="168" name="Group 167"/>
            <p:cNvGrpSpPr/>
            <p:nvPr/>
          </p:nvGrpSpPr>
          <p:grpSpPr>
            <a:xfrm>
              <a:off x="5326476" y="2832269"/>
              <a:ext cx="1846451" cy="3245370"/>
              <a:chOff x="3452705" y="1858781"/>
              <a:chExt cx="1846451" cy="3245370"/>
            </a:xfrm>
          </p:grpSpPr>
          <p:sp>
            <p:nvSpPr>
              <p:cNvPr id="170" name="Rounded Rectangle 169"/>
              <p:cNvSpPr/>
              <p:nvPr/>
            </p:nvSpPr>
            <p:spPr>
              <a:xfrm>
                <a:off x="3452705" y="1858781"/>
                <a:ext cx="1846451" cy="3245370"/>
              </a:xfrm>
              <a:prstGeom prst="roundRect">
                <a:avLst>
                  <a:gd name="adj" fmla="val 8143"/>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p:cNvPicPr>
                <a:picLocks noChangeAspect="1"/>
              </p:cNvPicPr>
              <p:nvPr/>
            </p:nvPicPr>
            <p:blipFill>
              <a:blip r:embed="rId3"/>
              <a:stretch>
                <a:fillRect/>
              </a:stretch>
            </p:blipFill>
            <p:spPr>
              <a:xfrm>
                <a:off x="3597854" y="2015906"/>
                <a:ext cx="455070" cy="244023"/>
              </a:xfrm>
              <a:prstGeom prst="rect">
                <a:avLst/>
              </a:prstGeom>
            </p:spPr>
          </p:pic>
          <p:pic>
            <p:nvPicPr>
              <p:cNvPr id="172" name="Picture 171"/>
              <p:cNvPicPr>
                <a:picLocks noChangeAspect="1"/>
              </p:cNvPicPr>
              <p:nvPr/>
            </p:nvPicPr>
            <p:blipFill>
              <a:blip r:embed="rId4"/>
              <a:stretch>
                <a:fillRect/>
              </a:stretch>
            </p:blipFill>
            <p:spPr>
              <a:xfrm>
                <a:off x="3666188" y="3502907"/>
                <a:ext cx="368456" cy="375155"/>
              </a:xfrm>
              <a:prstGeom prst="rect">
                <a:avLst/>
              </a:prstGeom>
            </p:spPr>
          </p:pic>
          <p:pic>
            <p:nvPicPr>
              <p:cNvPr id="173" name="Picture 172"/>
              <p:cNvPicPr>
                <a:picLocks noChangeAspect="1"/>
              </p:cNvPicPr>
              <p:nvPr/>
            </p:nvPicPr>
            <p:blipFill>
              <a:blip r:embed="rId5"/>
              <a:stretch>
                <a:fillRect/>
              </a:stretch>
            </p:blipFill>
            <p:spPr>
              <a:xfrm>
                <a:off x="3587541" y="4295549"/>
                <a:ext cx="482532" cy="284231"/>
              </a:xfrm>
              <a:prstGeom prst="rect">
                <a:avLst/>
              </a:prstGeom>
            </p:spPr>
          </p:pic>
          <p:pic>
            <p:nvPicPr>
              <p:cNvPr id="174" name="Picture 173"/>
              <p:cNvPicPr>
                <a:picLocks noChangeAspect="1"/>
              </p:cNvPicPr>
              <p:nvPr/>
            </p:nvPicPr>
            <p:blipFill>
              <a:blip r:embed="rId6"/>
              <a:stretch>
                <a:fillRect/>
              </a:stretch>
            </p:blipFill>
            <p:spPr>
              <a:xfrm>
                <a:off x="3662057" y="2659343"/>
                <a:ext cx="390867" cy="417823"/>
              </a:xfrm>
              <a:prstGeom prst="rect">
                <a:avLst/>
              </a:prstGeom>
            </p:spPr>
          </p:pic>
          <p:sp>
            <p:nvSpPr>
              <p:cNvPr id="175" name="Content Placeholder 2"/>
              <p:cNvSpPr txBox="1">
                <a:spLocks/>
              </p:cNvSpPr>
              <p:nvPr/>
            </p:nvSpPr>
            <p:spPr>
              <a:xfrm>
                <a:off x="4106710" y="271959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Proof of Work</a:t>
                </a:r>
              </a:p>
            </p:txBody>
          </p:sp>
          <p:sp>
            <p:nvSpPr>
              <p:cNvPr id="176" name="Content Placeholder 2"/>
              <p:cNvSpPr txBox="1">
                <a:spLocks/>
              </p:cNvSpPr>
              <p:nvPr/>
            </p:nvSpPr>
            <p:spPr>
              <a:xfrm>
                <a:off x="4106708" y="285502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000000rejf67</a:t>
                </a:r>
              </a:p>
            </p:txBody>
          </p:sp>
          <p:sp>
            <p:nvSpPr>
              <p:cNvPr id="177" name="Content Placeholder 2"/>
              <p:cNvSpPr txBox="1">
                <a:spLocks/>
              </p:cNvSpPr>
              <p:nvPr/>
            </p:nvSpPr>
            <p:spPr>
              <a:xfrm>
                <a:off x="4101362" y="3555058"/>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Previous Block</a:t>
                </a:r>
              </a:p>
            </p:txBody>
          </p:sp>
          <p:sp>
            <p:nvSpPr>
              <p:cNvPr id="178" name="Content Placeholder 2"/>
              <p:cNvSpPr txBox="1">
                <a:spLocks/>
              </p:cNvSpPr>
              <p:nvPr/>
            </p:nvSpPr>
            <p:spPr>
              <a:xfrm>
                <a:off x="4101361" y="3690484"/>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000000erw562</a:t>
                </a:r>
              </a:p>
            </p:txBody>
          </p:sp>
          <p:sp>
            <p:nvSpPr>
              <p:cNvPr id="179" name="Content Placeholder 2"/>
              <p:cNvSpPr txBox="1">
                <a:spLocks/>
              </p:cNvSpPr>
              <p:nvPr/>
            </p:nvSpPr>
            <p:spPr>
              <a:xfrm>
                <a:off x="4106710" y="1947437"/>
                <a:ext cx="894886"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dirty="0">
                    <a:solidFill>
                      <a:schemeClr val="bg1"/>
                    </a:solidFill>
                    <a:latin typeface="Roboto" charset="0"/>
                    <a:ea typeface="Roboto" charset="0"/>
                    <a:cs typeface="Roboto" charset="0"/>
                  </a:rPr>
                  <a:t>Block</a:t>
                </a:r>
              </a:p>
            </p:txBody>
          </p:sp>
          <p:sp>
            <p:nvSpPr>
              <p:cNvPr id="180" name="Content Placeholder 2"/>
              <p:cNvSpPr txBox="1">
                <a:spLocks/>
              </p:cNvSpPr>
              <p:nvPr/>
            </p:nvSpPr>
            <p:spPr>
              <a:xfrm>
                <a:off x="4106708" y="2082863"/>
                <a:ext cx="1071837" cy="204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dirty="0">
                    <a:solidFill>
                      <a:schemeClr val="bg1"/>
                    </a:solidFill>
                    <a:latin typeface="Roboto" charset="0"/>
                    <a:ea typeface="Roboto" charset="0"/>
                    <a:cs typeface="Roboto" charset="0"/>
                  </a:rPr>
                  <a:t>1,048,577</a:t>
                </a:r>
              </a:p>
            </p:txBody>
          </p:sp>
          <p:sp>
            <p:nvSpPr>
              <p:cNvPr id="181" name="Content Placeholder 2"/>
              <p:cNvSpPr txBox="1">
                <a:spLocks/>
              </p:cNvSpPr>
              <p:nvPr/>
            </p:nvSpPr>
            <p:spPr>
              <a:xfrm>
                <a:off x="4101362" y="4269967"/>
                <a:ext cx="1004038" cy="20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800">
                    <a:solidFill>
                      <a:schemeClr val="bg1"/>
                    </a:solidFill>
                    <a:latin typeface="Roboto" charset="0"/>
                    <a:ea typeface="Roboto" charset="0"/>
                    <a:cs typeface="Roboto" charset="0"/>
                  </a:rPr>
                  <a:t>Transaction IDs</a:t>
                </a:r>
                <a:endParaRPr lang="en-US" sz="800" dirty="0">
                  <a:solidFill>
                    <a:schemeClr val="bg1"/>
                  </a:solidFill>
                  <a:latin typeface="Roboto" charset="0"/>
                  <a:ea typeface="Roboto" charset="0"/>
                  <a:cs typeface="Roboto" charset="0"/>
                </a:endParaRPr>
              </a:p>
            </p:txBody>
          </p:sp>
          <p:sp>
            <p:nvSpPr>
              <p:cNvPr id="182" name="Content Placeholder 2"/>
              <p:cNvSpPr txBox="1">
                <a:spLocks/>
              </p:cNvSpPr>
              <p:nvPr/>
            </p:nvSpPr>
            <p:spPr>
              <a:xfrm>
                <a:off x="4101361" y="4405393"/>
                <a:ext cx="1071837" cy="477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b="1">
                    <a:solidFill>
                      <a:schemeClr val="bg1"/>
                    </a:solidFill>
                    <a:latin typeface="Roboto" charset="0"/>
                    <a:ea typeface="Roboto" charset="0"/>
                    <a:cs typeface="Roboto" charset="0"/>
                  </a:rPr>
                  <a:t>743ojd</a:t>
                </a:r>
                <a:br>
                  <a:rPr lang="en-US" sz="1000" b="1">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8932ue</a:t>
                </a:r>
                <a:br>
                  <a:rPr lang="en-US" sz="1000" b="1" dirty="0">
                    <a:solidFill>
                      <a:schemeClr val="bg1"/>
                    </a:solidFill>
                    <a:latin typeface="Roboto" charset="0"/>
                    <a:ea typeface="Roboto" charset="0"/>
                    <a:cs typeface="Roboto" charset="0"/>
                  </a:rPr>
                </a:br>
                <a:r>
                  <a:rPr lang="en-US" sz="1000" b="1">
                    <a:solidFill>
                      <a:schemeClr val="bg1"/>
                    </a:solidFill>
                    <a:latin typeface="Roboto" charset="0"/>
                    <a:ea typeface="Roboto" charset="0"/>
                    <a:cs typeface="Roboto" charset="0"/>
                  </a:rPr>
                  <a:t>iuy76</a:t>
                </a:r>
                <a:endParaRPr lang="en-US" sz="1000" b="1" dirty="0">
                  <a:solidFill>
                    <a:schemeClr val="bg1"/>
                  </a:solidFill>
                  <a:latin typeface="Roboto" charset="0"/>
                  <a:ea typeface="Roboto" charset="0"/>
                  <a:cs typeface="Roboto" charset="0"/>
                </a:endParaRPr>
              </a:p>
            </p:txBody>
          </p:sp>
        </p:grpSp>
        <p:sp>
          <p:nvSpPr>
            <p:cNvPr id="169" name="Content Placeholder 2"/>
            <p:cNvSpPr txBox="1">
              <a:spLocks/>
            </p:cNvSpPr>
            <p:nvPr/>
          </p:nvSpPr>
          <p:spPr>
            <a:xfrm>
              <a:off x="4637447" y="6206577"/>
              <a:ext cx="133768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i="1" dirty="0">
                  <a:solidFill>
                    <a:schemeClr val="bg1">
                      <a:alpha val="80000"/>
                    </a:schemeClr>
                  </a:solidFill>
                  <a:latin typeface="Roboto" charset="0"/>
                  <a:ea typeface="Roboto" charset="0"/>
                  <a:cs typeface="Roboto" charset="0"/>
                </a:rPr>
                <a:t>Blockchain</a:t>
              </a:r>
            </a:p>
          </p:txBody>
        </p:sp>
      </p:grpSp>
      <p:grpSp>
        <p:nvGrpSpPr>
          <p:cNvPr id="183" name="Group 182"/>
          <p:cNvGrpSpPr/>
          <p:nvPr/>
        </p:nvGrpSpPr>
        <p:grpSpPr>
          <a:xfrm>
            <a:off x="7500301" y="865180"/>
            <a:ext cx="762855" cy="1035225"/>
            <a:chOff x="7293538" y="870973"/>
            <a:chExt cx="762855" cy="1035225"/>
          </a:xfrm>
        </p:grpSpPr>
        <p:pic>
          <p:nvPicPr>
            <p:cNvPr id="184" name="Picture 183"/>
            <p:cNvPicPr>
              <a:picLocks noChangeAspect="1"/>
            </p:cNvPicPr>
            <p:nvPr/>
          </p:nvPicPr>
          <p:blipFill>
            <a:blip r:embed="rId7"/>
            <a:stretch>
              <a:fillRect/>
            </a:stretch>
          </p:blipFill>
          <p:spPr>
            <a:xfrm>
              <a:off x="7376792" y="1207306"/>
              <a:ext cx="536834" cy="698892"/>
            </a:xfrm>
            <a:prstGeom prst="rect">
              <a:avLst/>
            </a:prstGeom>
          </p:spPr>
        </p:pic>
        <p:sp>
          <p:nvSpPr>
            <p:cNvPr id="185" name="Content Placeholder 2"/>
            <p:cNvSpPr txBox="1">
              <a:spLocks/>
            </p:cNvSpPr>
            <p:nvPr/>
          </p:nvSpPr>
          <p:spPr>
            <a:xfrm>
              <a:off x="7293538" y="870973"/>
              <a:ext cx="76285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Document</a:t>
              </a:r>
            </a:p>
          </p:txBody>
        </p:sp>
      </p:grpSp>
      <p:grpSp>
        <p:nvGrpSpPr>
          <p:cNvPr id="186" name="Group 185"/>
          <p:cNvGrpSpPr/>
          <p:nvPr/>
        </p:nvGrpSpPr>
        <p:grpSpPr>
          <a:xfrm>
            <a:off x="6044654" y="841409"/>
            <a:ext cx="550571" cy="960244"/>
            <a:chOff x="8816002" y="870973"/>
            <a:chExt cx="550571" cy="960244"/>
          </a:xfrm>
        </p:grpSpPr>
        <p:pic>
          <p:nvPicPr>
            <p:cNvPr id="187" name="Picture 18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17641" y="1282285"/>
              <a:ext cx="548932" cy="548932"/>
            </a:xfrm>
            <a:prstGeom prst="rect">
              <a:avLst/>
            </a:prstGeom>
          </p:spPr>
        </p:pic>
        <p:sp>
          <p:nvSpPr>
            <p:cNvPr id="188" name="Content Placeholder 2"/>
            <p:cNvSpPr txBox="1">
              <a:spLocks/>
            </p:cNvSpPr>
            <p:nvPr/>
          </p:nvSpPr>
          <p:spPr>
            <a:xfrm>
              <a:off x="8816002" y="870973"/>
              <a:ext cx="550571"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Hash</a:t>
              </a:r>
            </a:p>
          </p:txBody>
        </p:sp>
      </p:grpSp>
      <p:cxnSp>
        <p:nvCxnSpPr>
          <p:cNvPr id="189" name="Straight Connector 188"/>
          <p:cNvCxnSpPr>
            <a:cxnSpLocks/>
          </p:cNvCxnSpPr>
          <p:nvPr/>
        </p:nvCxnSpPr>
        <p:spPr>
          <a:xfrm flipH="1">
            <a:off x="6595225" y="1521317"/>
            <a:ext cx="923644" cy="5870"/>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cxnSpLocks/>
          </p:cNvCxnSpPr>
          <p:nvPr/>
        </p:nvCxnSpPr>
        <p:spPr>
          <a:xfrm>
            <a:off x="6319939" y="1834516"/>
            <a:ext cx="0" cy="452066"/>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1" name="Group 190"/>
          <p:cNvGrpSpPr/>
          <p:nvPr/>
        </p:nvGrpSpPr>
        <p:grpSpPr>
          <a:xfrm>
            <a:off x="715948" y="1731146"/>
            <a:ext cx="3945457" cy="2077814"/>
            <a:chOff x="579709" y="1686389"/>
            <a:chExt cx="3945457" cy="2077814"/>
          </a:xfrm>
        </p:grpSpPr>
        <p:sp>
          <p:nvSpPr>
            <p:cNvPr id="192" name="Content Placeholder 2"/>
            <p:cNvSpPr txBox="1">
              <a:spLocks/>
            </p:cNvSpPr>
            <p:nvPr/>
          </p:nvSpPr>
          <p:spPr>
            <a:xfrm>
              <a:off x="1023278" y="1686389"/>
              <a:ext cx="3501888" cy="20778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The simplest way to perform proof of existence is to hash the document and push that hash to the Blockchain.</a:t>
              </a:r>
            </a:p>
            <a:p>
              <a:pPr marL="0" indent="0">
                <a:buNone/>
              </a:pPr>
              <a:r>
                <a:rPr lang="en-US" sz="1200" dirty="0">
                  <a:solidFill>
                    <a:schemeClr val="bg1"/>
                  </a:solidFill>
                  <a:latin typeface="Roboto" charset="0"/>
                  <a:ea typeface="Roboto" charset="0"/>
                  <a:cs typeface="Roboto" charset="0"/>
                </a:rPr>
                <a:t>Once the hash is embedded in the Blockchain, it can be used to prove that the document:</a:t>
              </a:r>
            </a:p>
            <a:p>
              <a:r>
                <a:rPr lang="en-US" sz="1200" dirty="0">
                  <a:solidFill>
                    <a:schemeClr val="bg1"/>
                  </a:solidFill>
                  <a:latin typeface="Roboto" charset="0"/>
                  <a:ea typeface="Roboto" charset="0"/>
                  <a:cs typeface="Roboto" charset="0"/>
                </a:rPr>
                <a:t>Existed on that date</a:t>
              </a:r>
            </a:p>
            <a:p>
              <a:r>
                <a:rPr lang="en-US" sz="1200" dirty="0">
                  <a:solidFill>
                    <a:schemeClr val="bg1"/>
                  </a:solidFill>
                  <a:latin typeface="Roboto" charset="0"/>
                  <a:ea typeface="Roboto" charset="0"/>
                  <a:cs typeface="Roboto" charset="0"/>
                </a:rPr>
                <a:t>Has not been tampered with</a:t>
              </a:r>
            </a:p>
            <a:p>
              <a:r>
                <a:rPr lang="en-US" sz="1200" dirty="0">
                  <a:solidFill>
                    <a:schemeClr val="bg1"/>
                  </a:solidFill>
                  <a:latin typeface="Roboto" charset="0"/>
                  <a:ea typeface="Roboto" charset="0"/>
                  <a:cs typeface="Roboto" charset="0"/>
                </a:rPr>
                <a:t>Was created by a specific individual</a:t>
              </a:r>
            </a:p>
          </p:txBody>
        </p:sp>
        <p:sp>
          <p:nvSpPr>
            <p:cNvPr id="193" name="Oval 192"/>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sp>
        <p:nvSpPr>
          <p:cNvPr id="195" name="Content Placeholder 2"/>
          <p:cNvSpPr txBox="1">
            <a:spLocks/>
          </p:cNvSpPr>
          <p:nvPr/>
        </p:nvSpPr>
        <p:spPr>
          <a:xfrm>
            <a:off x="1159517" y="3984629"/>
            <a:ext cx="3501332" cy="1490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There are two problems with this approach:</a:t>
            </a:r>
          </a:p>
          <a:p>
            <a:r>
              <a:rPr lang="en-US" sz="1200" dirty="0">
                <a:solidFill>
                  <a:schemeClr val="bg1"/>
                </a:solidFill>
                <a:latin typeface="Roboto" charset="0"/>
                <a:ea typeface="Roboto" charset="0"/>
                <a:cs typeface="Roboto" charset="0"/>
              </a:rPr>
              <a:t>Each document requires it’s own Blockchain transaction - expensive and environmentally irresponsible.</a:t>
            </a:r>
          </a:p>
          <a:p>
            <a:r>
              <a:rPr lang="en-US" sz="1200" dirty="0">
                <a:solidFill>
                  <a:schemeClr val="bg1"/>
                </a:solidFill>
                <a:latin typeface="Roboto" charset="0"/>
                <a:ea typeface="Roboto" charset="0"/>
                <a:cs typeface="Roboto" charset="0"/>
              </a:rPr>
              <a:t>The document can be lost or altered in which case the proof is useless.</a:t>
            </a:r>
          </a:p>
        </p:txBody>
      </p:sp>
      <p:sp>
        <p:nvSpPr>
          <p:cNvPr id="196" name="Oval 195"/>
          <p:cNvSpPr/>
          <p:nvPr/>
        </p:nvSpPr>
        <p:spPr>
          <a:xfrm>
            <a:off x="709257" y="3994607"/>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Content Placeholder 2"/>
          <p:cNvSpPr txBox="1">
            <a:spLocks/>
          </p:cNvSpPr>
          <p:nvPr/>
        </p:nvSpPr>
        <p:spPr>
          <a:xfrm>
            <a:off x="728628" y="4044093"/>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cxnSp>
        <p:nvCxnSpPr>
          <p:cNvPr id="198" name="Straight Connector 197"/>
          <p:cNvCxnSpPr>
            <a:cxnSpLocks/>
          </p:cNvCxnSpPr>
          <p:nvPr/>
        </p:nvCxnSpPr>
        <p:spPr>
          <a:xfrm>
            <a:off x="9186299" y="3440153"/>
            <a:ext cx="724415" cy="662241"/>
          </a:xfrm>
          <a:prstGeom prst="line">
            <a:avLst/>
          </a:prstGeom>
          <a:ln w="1270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8CA0CE87-547E-1345-9C4E-74470F921F96}"/>
              </a:ext>
            </a:extLst>
          </p:cNvPr>
          <p:cNvSpPr txBox="1"/>
          <p:nvPr/>
        </p:nvSpPr>
        <p:spPr>
          <a:xfrm>
            <a:off x="7518869" y="1061610"/>
            <a:ext cx="850241" cy="1015663"/>
          </a:xfrm>
          <a:prstGeom prst="rect">
            <a:avLst/>
          </a:prstGeom>
          <a:noFill/>
        </p:spPr>
        <p:txBody>
          <a:bodyPr wrap="square" rtlCol="0">
            <a:spAutoFit/>
          </a:bodyPr>
          <a:lstStyle/>
          <a:p>
            <a:r>
              <a:rPr lang="en-US" sz="6000" b="1" dirty="0">
                <a:solidFill>
                  <a:srgbClr val="B73939"/>
                </a:solidFill>
                <a:latin typeface="Roboto" charset="0"/>
                <a:ea typeface="Roboto" charset="0"/>
                <a:cs typeface="Roboto" charset="0"/>
              </a:rPr>
              <a:t>X</a:t>
            </a:r>
          </a:p>
        </p:txBody>
      </p:sp>
      <p:cxnSp>
        <p:nvCxnSpPr>
          <p:cNvPr id="200" name="Straight Connector 199">
            <a:extLst>
              <a:ext uri="{FF2B5EF4-FFF2-40B4-BE49-F238E27FC236}">
                <a16:creationId xmlns:a16="http://schemas.microsoft.com/office/drawing/2014/main" id="{8CADC202-81B2-BD41-9E37-5C47F646E8E5}"/>
              </a:ext>
            </a:extLst>
          </p:cNvPr>
          <p:cNvCxnSpPr>
            <a:cxnSpLocks/>
          </p:cNvCxnSpPr>
          <p:nvPr/>
        </p:nvCxnSpPr>
        <p:spPr>
          <a:xfrm>
            <a:off x="5000449" y="1520684"/>
            <a:ext cx="10442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5818D52-4E9D-EA48-B492-619FE14238D7}"/>
              </a:ext>
            </a:extLst>
          </p:cNvPr>
          <p:cNvCxnSpPr>
            <a:cxnSpLocks/>
          </p:cNvCxnSpPr>
          <p:nvPr/>
        </p:nvCxnSpPr>
        <p:spPr>
          <a:xfrm>
            <a:off x="5000449" y="1527187"/>
            <a:ext cx="0" cy="36432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C990929-70A0-7249-8B53-82A36FB06BEF}"/>
              </a:ext>
            </a:extLst>
          </p:cNvPr>
          <p:cNvCxnSpPr>
            <a:cxnSpLocks/>
          </p:cNvCxnSpPr>
          <p:nvPr/>
        </p:nvCxnSpPr>
        <p:spPr>
          <a:xfrm flipV="1">
            <a:off x="5000449" y="5157176"/>
            <a:ext cx="734140" cy="1326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C03109C-95AF-AB4D-8818-FF3343EE362A}"/>
              </a:ext>
            </a:extLst>
          </p:cNvPr>
          <p:cNvSpPr>
            <a:spLocks noGrp="1"/>
          </p:cNvSpPr>
          <p:nvPr>
            <p:ph type="title" idx="4294967295"/>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500" b="1" kern="1200" baseline="0" dirty="0">
                <a:solidFill>
                  <a:schemeClr val="bg1"/>
                </a:solidFill>
                <a:effectLst/>
                <a:latin typeface="Roboto" charset="0"/>
                <a:ea typeface="Roboto" charset="0"/>
                <a:cs typeface="Roboto" charset="0"/>
              </a:rPr>
              <a:t>Blockchain Proofs</a:t>
            </a:r>
            <a:endParaRPr lang="en-AU" dirty="0">
              <a:effectLst/>
            </a:endParaRPr>
          </a:p>
        </p:txBody>
      </p:sp>
    </p:spTree>
    <p:extLst>
      <p:ext uri="{BB962C8B-B14F-4D97-AF65-F5344CB8AC3E}">
        <p14:creationId xmlns:p14="http://schemas.microsoft.com/office/powerpoint/2010/main" val="197593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fade">
                                      <p:cBhvr>
                                        <p:cTn id="12" dur="500"/>
                                        <p:tgtEl>
                                          <p:spTgt spid="183"/>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wipe(right)">
                                      <p:cBhvr>
                                        <p:cTn id="16" dur="500"/>
                                        <p:tgtEl>
                                          <p:spTgt spid="18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86"/>
                                        </p:tgtEl>
                                        <p:attrNameLst>
                                          <p:attrName>style.visibility</p:attrName>
                                        </p:attrNameLst>
                                      </p:cBhvr>
                                      <p:to>
                                        <p:strVal val="visible"/>
                                      </p:to>
                                    </p:set>
                                    <p:animEffect transition="in" filter="fade">
                                      <p:cBhvr>
                                        <p:cTn id="20" dur="500"/>
                                        <p:tgtEl>
                                          <p:spTgt spid="186"/>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90"/>
                                        </p:tgtEl>
                                        <p:attrNameLst>
                                          <p:attrName>style.visibility</p:attrName>
                                        </p:attrNameLst>
                                      </p:cBhvr>
                                      <p:to>
                                        <p:strVal val="visible"/>
                                      </p:to>
                                    </p:set>
                                    <p:animEffect transition="in" filter="wipe(up)">
                                      <p:cBhvr>
                                        <p:cTn id="24" dur="500"/>
                                        <p:tgtEl>
                                          <p:spTgt spid="190"/>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fade">
                                      <p:cBhvr>
                                        <p:cTn id="32" dur="500"/>
                                        <p:tgtEl>
                                          <p:spTgt spid="139"/>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wipe(up)">
                                      <p:cBhvr>
                                        <p:cTn id="36" dur="500"/>
                                        <p:tgtEl>
                                          <p:spTgt spid="107"/>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153"/>
                                        </p:tgtEl>
                                        <p:attrNameLst>
                                          <p:attrName>style.visibility</p:attrName>
                                        </p:attrNameLst>
                                      </p:cBhvr>
                                      <p:to>
                                        <p:strVal val="visible"/>
                                      </p:to>
                                    </p:set>
                                    <p:animEffect transition="in" filter="fade">
                                      <p:cBhvr>
                                        <p:cTn id="40" dur="500"/>
                                        <p:tgtEl>
                                          <p:spTgt spid="153"/>
                                        </p:tgtEl>
                                      </p:cBhvr>
                                    </p:animEffect>
                                  </p:childTnLst>
                                </p:cTn>
                              </p:par>
                            </p:childTnLst>
                          </p:cTn>
                        </p:par>
                        <p:par>
                          <p:cTn id="41" fill="hold">
                            <p:stCondLst>
                              <p:cond delay="4000"/>
                            </p:stCondLst>
                            <p:childTnLst>
                              <p:par>
                                <p:cTn id="42" presetID="22" presetClass="entr" presetSubtype="1" fill="hold" nodeType="afterEffect">
                                  <p:stCondLst>
                                    <p:cond delay="0"/>
                                  </p:stCondLst>
                                  <p:childTnLst>
                                    <p:set>
                                      <p:cBhvr>
                                        <p:cTn id="43" dur="1" fill="hold">
                                          <p:stCondLst>
                                            <p:cond delay="0"/>
                                          </p:stCondLst>
                                        </p:cTn>
                                        <p:tgtEl>
                                          <p:spTgt spid="198"/>
                                        </p:tgtEl>
                                        <p:attrNameLst>
                                          <p:attrName>style.visibility</p:attrName>
                                        </p:attrNameLst>
                                      </p:cBhvr>
                                      <p:to>
                                        <p:strVal val="visible"/>
                                      </p:to>
                                    </p:set>
                                    <p:animEffect transition="in" filter="wipe(up)">
                                      <p:cBhvr>
                                        <p:cTn id="44" dur="500"/>
                                        <p:tgtEl>
                                          <p:spTgt spid="1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7"/>
                                        </p:tgtEl>
                                        <p:attrNameLst>
                                          <p:attrName>style.visibility</p:attrName>
                                        </p:attrNameLst>
                                      </p:cBhvr>
                                      <p:to>
                                        <p:strVal val="visible"/>
                                      </p:to>
                                    </p:set>
                                    <p:animEffect transition="in" filter="fade">
                                      <p:cBhvr>
                                        <p:cTn id="49" dur="500"/>
                                        <p:tgtEl>
                                          <p:spTgt spid="19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6"/>
                                        </p:tgtEl>
                                        <p:attrNameLst>
                                          <p:attrName>style.visibility</p:attrName>
                                        </p:attrNameLst>
                                      </p:cBhvr>
                                      <p:to>
                                        <p:strVal val="visible"/>
                                      </p:to>
                                    </p:set>
                                    <p:animEffect transition="in" filter="fade">
                                      <p:cBhvr>
                                        <p:cTn id="52" dur="500"/>
                                        <p:tgtEl>
                                          <p:spTgt spid="196"/>
                                        </p:tgtEl>
                                      </p:cBhvr>
                                    </p:animEffect>
                                  </p:childTnLst>
                                </p:cTn>
                              </p:par>
                              <p:par>
                                <p:cTn id="53" presetID="10" presetClass="entr" presetSubtype="0" fill="hold" nodeType="withEffect">
                                  <p:stCondLst>
                                    <p:cond delay="0"/>
                                  </p:stCondLst>
                                  <p:childTnLst>
                                    <p:set>
                                      <p:cBhvr>
                                        <p:cTn id="54" dur="1" fill="hold">
                                          <p:stCondLst>
                                            <p:cond delay="0"/>
                                          </p:stCondLst>
                                        </p:cTn>
                                        <p:tgtEl>
                                          <p:spTgt spid="195">
                                            <p:txEl>
                                              <p:pRg st="0" end="0"/>
                                            </p:txEl>
                                          </p:spTgt>
                                        </p:tgtEl>
                                        <p:attrNameLst>
                                          <p:attrName>style.visibility</p:attrName>
                                        </p:attrNameLst>
                                      </p:cBhvr>
                                      <p:to>
                                        <p:strVal val="visible"/>
                                      </p:to>
                                    </p:set>
                                    <p:animEffect transition="in" filter="fade">
                                      <p:cBhvr>
                                        <p:cTn id="55" dur="500"/>
                                        <p:tgtEl>
                                          <p:spTgt spid="19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5">
                                            <p:txEl>
                                              <p:pRg st="1" end="1"/>
                                            </p:txEl>
                                          </p:spTgt>
                                        </p:tgtEl>
                                        <p:attrNameLst>
                                          <p:attrName>style.visibility</p:attrName>
                                        </p:attrNameLst>
                                      </p:cBhvr>
                                      <p:to>
                                        <p:strVal val="visible"/>
                                      </p:to>
                                    </p:set>
                                    <p:animEffect transition="in" filter="fade">
                                      <p:cBhvr>
                                        <p:cTn id="60" dur="500"/>
                                        <p:tgtEl>
                                          <p:spTgt spid="195">
                                            <p:txEl>
                                              <p:pRg st="1" end="1"/>
                                            </p:txEl>
                                          </p:spTgt>
                                        </p:tgtEl>
                                      </p:cBhvr>
                                    </p:animEffect>
                                  </p:childTnLst>
                                </p:cTn>
                              </p:par>
                            </p:childTnLst>
                          </p:cTn>
                        </p:par>
                        <p:par>
                          <p:cTn id="61" fill="hold">
                            <p:stCondLst>
                              <p:cond delay="500"/>
                            </p:stCondLst>
                            <p:childTnLst>
                              <p:par>
                                <p:cTn id="62" presetID="22" presetClass="entr" presetSubtype="2" fill="hold" nodeType="afterEffect">
                                  <p:stCondLst>
                                    <p:cond delay="500"/>
                                  </p:stCondLst>
                                  <p:childTnLst>
                                    <p:set>
                                      <p:cBhvr>
                                        <p:cTn id="63" dur="1" fill="hold">
                                          <p:stCondLst>
                                            <p:cond delay="0"/>
                                          </p:stCondLst>
                                        </p:cTn>
                                        <p:tgtEl>
                                          <p:spTgt spid="200"/>
                                        </p:tgtEl>
                                        <p:attrNameLst>
                                          <p:attrName>style.visibility</p:attrName>
                                        </p:attrNameLst>
                                      </p:cBhvr>
                                      <p:to>
                                        <p:strVal val="visible"/>
                                      </p:to>
                                    </p:set>
                                    <p:animEffect transition="in" filter="wipe(right)">
                                      <p:cBhvr>
                                        <p:cTn id="64" dur="500"/>
                                        <p:tgtEl>
                                          <p:spTgt spid="200"/>
                                        </p:tgtEl>
                                      </p:cBhvr>
                                    </p:animEffect>
                                  </p:childTnLst>
                                </p:cTn>
                              </p:par>
                            </p:childTnLst>
                          </p:cTn>
                        </p:par>
                        <p:par>
                          <p:cTn id="65" fill="hold">
                            <p:stCondLst>
                              <p:cond delay="1500"/>
                            </p:stCondLst>
                            <p:childTnLst>
                              <p:par>
                                <p:cTn id="66" presetID="22" presetClass="entr" presetSubtype="1" fill="hold" nodeType="afterEffect">
                                  <p:stCondLst>
                                    <p:cond delay="0"/>
                                  </p:stCondLst>
                                  <p:childTnLst>
                                    <p:set>
                                      <p:cBhvr>
                                        <p:cTn id="67" dur="1" fill="hold">
                                          <p:stCondLst>
                                            <p:cond delay="0"/>
                                          </p:stCondLst>
                                        </p:cTn>
                                        <p:tgtEl>
                                          <p:spTgt spid="201"/>
                                        </p:tgtEl>
                                        <p:attrNameLst>
                                          <p:attrName>style.visibility</p:attrName>
                                        </p:attrNameLst>
                                      </p:cBhvr>
                                      <p:to>
                                        <p:strVal val="visible"/>
                                      </p:to>
                                    </p:set>
                                    <p:animEffect transition="in" filter="wipe(up)">
                                      <p:cBhvr>
                                        <p:cTn id="68" dur="500"/>
                                        <p:tgtEl>
                                          <p:spTgt spid="201"/>
                                        </p:tgtEl>
                                      </p:cBhvr>
                                    </p:animEffect>
                                  </p:childTnLst>
                                </p:cTn>
                              </p:par>
                            </p:childTnLst>
                          </p:cTn>
                        </p:par>
                        <p:par>
                          <p:cTn id="69" fill="hold">
                            <p:stCondLst>
                              <p:cond delay="2000"/>
                            </p:stCondLst>
                            <p:childTnLst>
                              <p:par>
                                <p:cTn id="70" presetID="22" presetClass="entr" presetSubtype="8" fill="hold" nodeType="afterEffect">
                                  <p:stCondLst>
                                    <p:cond delay="0"/>
                                  </p:stCondLst>
                                  <p:childTnLst>
                                    <p:set>
                                      <p:cBhvr>
                                        <p:cTn id="71" dur="1" fill="hold">
                                          <p:stCondLst>
                                            <p:cond delay="0"/>
                                          </p:stCondLst>
                                        </p:cTn>
                                        <p:tgtEl>
                                          <p:spTgt spid="202"/>
                                        </p:tgtEl>
                                        <p:attrNameLst>
                                          <p:attrName>style.visibility</p:attrName>
                                        </p:attrNameLst>
                                      </p:cBhvr>
                                      <p:to>
                                        <p:strVal val="visible"/>
                                      </p:to>
                                    </p:set>
                                    <p:animEffect transition="in" filter="wipe(left)">
                                      <p:cBhvr>
                                        <p:cTn id="72" dur="500"/>
                                        <p:tgtEl>
                                          <p:spTgt spid="20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95">
                                            <p:txEl>
                                              <p:pRg st="2" end="2"/>
                                            </p:txEl>
                                          </p:spTgt>
                                        </p:tgtEl>
                                        <p:attrNameLst>
                                          <p:attrName>style.visibility</p:attrName>
                                        </p:attrNameLst>
                                      </p:cBhvr>
                                      <p:to>
                                        <p:strVal val="visible"/>
                                      </p:to>
                                    </p:set>
                                    <p:animEffect transition="in" filter="fade">
                                      <p:cBhvr>
                                        <p:cTn id="77" dur="500"/>
                                        <p:tgtEl>
                                          <p:spTgt spid="195">
                                            <p:txEl>
                                              <p:pRg st="2" end="2"/>
                                            </p:txEl>
                                          </p:spTgt>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199"/>
                                        </p:tgtEl>
                                        <p:attrNameLst>
                                          <p:attrName>style.visibility</p:attrName>
                                        </p:attrNameLst>
                                      </p:cBhvr>
                                      <p:to>
                                        <p:strVal val="visible"/>
                                      </p:to>
                                    </p:set>
                                    <p:animEffect transition="in" filter="fade">
                                      <p:cBhvr>
                                        <p:cTn id="81"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p:bldP spid="19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a:spLocks noGrp="1"/>
          </p:cNvSpPr>
          <p:nvPr>
            <p:ph type="title" idx="4294967295"/>
          </p:nvPr>
        </p:nvSpPr>
        <p:spPr>
          <a:xfrm>
            <a:off x="872347" y="373063"/>
            <a:ext cx="4533900" cy="2298700"/>
          </a:xfrm>
        </p:spPr>
        <p:txBody>
          <a:bodyPr>
            <a:normAutofit/>
          </a:bodyPr>
          <a:lstStyle/>
          <a:p>
            <a:r>
              <a:rPr lang="en-US" sz="3200" b="1" dirty="0">
                <a:solidFill>
                  <a:schemeClr val="bg1"/>
                </a:solidFill>
                <a:latin typeface="Roboto" charset="0"/>
                <a:ea typeface="Roboto" charset="0"/>
                <a:cs typeface="Roboto" charset="0"/>
              </a:rPr>
              <a:t>Aggregating</a:t>
            </a:r>
            <a:br>
              <a:rPr lang="en-US" sz="3200" b="1" dirty="0">
                <a:solidFill>
                  <a:schemeClr val="bg1"/>
                </a:solidFill>
                <a:latin typeface="Roboto" charset="0"/>
                <a:ea typeface="Roboto" charset="0"/>
                <a:cs typeface="Roboto" charset="0"/>
              </a:rPr>
            </a:br>
            <a:r>
              <a:rPr lang="en-US" sz="3200" b="1" dirty="0">
                <a:solidFill>
                  <a:schemeClr val="bg1"/>
                </a:solidFill>
                <a:latin typeface="Roboto" charset="0"/>
                <a:ea typeface="Roboto" charset="0"/>
                <a:cs typeface="Roboto" charset="0"/>
              </a:rPr>
              <a:t>hashes using</a:t>
            </a:r>
            <a:br>
              <a:rPr lang="en-US" sz="3200" b="1" dirty="0">
                <a:solidFill>
                  <a:schemeClr val="bg1"/>
                </a:solidFill>
                <a:latin typeface="Roboto" charset="0"/>
                <a:ea typeface="Roboto" charset="0"/>
                <a:cs typeface="Roboto" charset="0"/>
              </a:rPr>
            </a:br>
            <a:r>
              <a:rPr lang="en-US" sz="3200" b="1" dirty="0" err="1">
                <a:solidFill>
                  <a:schemeClr val="bg1"/>
                </a:solidFill>
                <a:latin typeface="Roboto" charset="0"/>
                <a:ea typeface="Roboto" charset="0"/>
                <a:cs typeface="Roboto" charset="0"/>
              </a:rPr>
              <a:t>Merkle</a:t>
            </a:r>
            <a:r>
              <a:rPr lang="en-US" sz="3200" b="1" dirty="0">
                <a:solidFill>
                  <a:schemeClr val="bg1"/>
                </a:solidFill>
                <a:latin typeface="Roboto" charset="0"/>
                <a:ea typeface="Roboto" charset="0"/>
                <a:cs typeface="Roboto" charset="0"/>
              </a:rPr>
              <a:t> trees</a:t>
            </a:r>
          </a:p>
        </p:txBody>
      </p:sp>
      <p:grpSp>
        <p:nvGrpSpPr>
          <p:cNvPr id="72" name="Group 71"/>
          <p:cNvGrpSpPr/>
          <p:nvPr/>
        </p:nvGrpSpPr>
        <p:grpSpPr>
          <a:xfrm>
            <a:off x="4126918" y="926468"/>
            <a:ext cx="424903" cy="4963042"/>
            <a:chOff x="3269982" y="1460473"/>
            <a:chExt cx="424903" cy="4963042"/>
          </a:xfrm>
        </p:grpSpPr>
        <p:pic>
          <p:nvPicPr>
            <p:cNvPr id="73" name="Picture 72"/>
            <p:cNvPicPr>
              <a:picLocks noChangeAspect="1"/>
            </p:cNvPicPr>
            <p:nvPr/>
          </p:nvPicPr>
          <p:blipFill>
            <a:blip r:embed="rId2"/>
            <a:stretch>
              <a:fillRect/>
            </a:stretch>
          </p:blipFill>
          <p:spPr>
            <a:xfrm>
              <a:off x="3269982" y="1460473"/>
              <a:ext cx="424903" cy="587783"/>
            </a:xfrm>
            <a:prstGeom prst="rect">
              <a:avLst/>
            </a:prstGeom>
          </p:spPr>
        </p:pic>
        <p:pic>
          <p:nvPicPr>
            <p:cNvPr id="74" name="Picture 73"/>
            <p:cNvPicPr>
              <a:picLocks noChangeAspect="1"/>
            </p:cNvPicPr>
            <p:nvPr/>
          </p:nvPicPr>
          <p:blipFill>
            <a:blip r:embed="rId3"/>
            <a:stretch>
              <a:fillRect/>
            </a:stretch>
          </p:blipFill>
          <p:spPr>
            <a:xfrm>
              <a:off x="3299723" y="2178402"/>
              <a:ext cx="365419" cy="475733"/>
            </a:xfrm>
            <a:prstGeom prst="rect">
              <a:avLst/>
            </a:prstGeom>
          </p:spPr>
        </p:pic>
        <p:pic>
          <p:nvPicPr>
            <p:cNvPr id="75" name="Picture 74"/>
            <p:cNvPicPr>
              <a:picLocks noChangeAspect="1"/>
            </p:cNvPicPr>
            <p:nvPr/>
          </p:nvPicPr>
          <p:blipFill>
            <a:blip r:embed="rId4"/>
            <a:stretch>
              <a:fillRect/>
            </a:stretch>
          </p:blipFill>
          <p:spPr>
            <a:xfrm>
              <a:off x="3299723" y="2799350"/>
              <a:ext cx="365419" cy="475734"/>
            </a:xfrm>
            <a:prstGeom prst="rect">
              <a:avLst/>
            </a:prstGeom>
          </p:spPr>
        </p:pic>
        <p:pic>
          <p:nvPicPr>
            <p:cNvPr id="76" name="Picture 75"/>
            <p:cNvPicPr>
              <a:picLocks noChangeAspect="1"/>
            </p:cNvPicPr>
            <p:nvPr/>
          </p:nvPicPr>
          <p:blipFill>
            <a:blip r:embed="rId5"/>
            <a:stretch>
              <a:fillRect/>
            </a:stretch>
          </p:blipFill>
          <p:spPr>
            <a:xfrm>
              <a:off x="3299723" y="4697072"/>
              <a:ext cx="365419" cy="475735"/>
            </a:xfrm>
            <a:prstGeom prst="rect">
              <a:avLst/>
            </a:prstGeom>
          </p:spPr>
        </p:pic>
        <p:pic>
          <p:nvPicPr>
            <p:cNvPr id="77" name="Picture 76"/>
            <p:cNvPicPr>
              <a:picLocks noChangeAspect="1"/>
            </p:cNvPicPr>
            <p:nvPr/>
          </p:nvPicPr>
          <p:blipFill>
            <a:blip r:embed="rId6"/>
            <a:stretch>
              <a:fillRect/>
            </a:stretch>
          </p:blipFill>
          <p:spPr>
            <a:xfrm>
              <a:off x="3299723" y="5320200"/>
              <a:ext cx="368808" cy="480146"/>
            </a:xfrm>
            <a:prstGeom prst="rect">
              <a:avLst/>
            </a:prstGeom>
          </p:spPr>
        </p:pic>
        <p:pic>
          <p:nvPicPr>
            <p:cNvPr id="78" name="Picture 7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99722" y="4063594"/>
              <a:ext cx="365419" cy="475776"/>
            </a:xfrm>
            <a:prstGeom prst="rect">
              <a:avLst/>
            </a:prstGeom>
          </p:spPr>
        </p:pic>
        <p:pic>
          <p:nvPicPr>
            <p:cNvPr id="79" name="Picture 7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99722" y="5947739"/>
              <a:ext cx="365419" cy="475776"/>
            </a:xfrm>
            <a:prstGeom prst="rect">
              <a:avLst/>
            </a:prstGeom>
          </p:spPr>
        </p:pic>
        <p:pic>
          <p:nvPicPr>
            <p:cNvPr id="80" name="Picture 7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99722" y="3419385"/>
              <a:ext cx="373661" cy="486507"/>
            </a:xfrm>
            <a:prstGeom prst="rect">
              <a:avLst/>
            </a:prstGeom>
          </p:spPr>
        </p:pic>
      </p:grpSp>
      <p:grpSp>
        <p:nvGrpSpPr>
          <p:cNvPr id="81" name="Group 80"/>
          <p:cNvGrpSpPr/>
          <p:nvPr/>
        </p:nvGrpSpPr>
        <p:grpSpPr>
          <a:xfrm>
            <a:off x="8519801" y="657071"/>
            <a:ext cx="3073795" cy="824475"/>
            <a:chOff x="7833667" y="866213"/>
            <a:chExt cx="3073795" cy="824475"/>
          </a:xfrm>
        </p:grpSpPr>
        <p:sp>
          <p:nvSpPr>
            <p:cNvPr id="82" name="Content Placeholder 2"/>
            <p:cNvSpPr txBox="1">
              <a:spLocks/>
            </p:cNvSpPr>
            <p:nvPr/>
          </p:nvSpPr>
          <p:spPr>
            <a:xfrm>
              <a:off x="8158895" y="866213"/>
              <a:ext cx="2748567" cy="824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We don’t need the whole tree to prove an individual document is included in the final hash - we just need the “merkle path”.</a:t>
              </a:r>
            </a:p>
          </p:txBody>
        </p:sp>
        <p:grpSp>
          <p:nvGrpSpPr>
            <p:cNvPr id="83" name="Group 82"/>
            <p:cNvGrpSpPr/>
            <p:nvPr/>
          </p:nvGrpSpPr>
          <p:grpSpPr>
            <a:xfrm>
              <a:off x="7833667" y="868944"/>
              <a:ext cx="347666" cy="342704"/>
              <a:chOff x="946501" y="3037018"/>
              <a:chExt cx="347666" cy="342704"/>
            </a:xfrm>
          </p:grpSpPr>
          <p:sp>
            <p:nvSpPr>
              <p:cNvPr id="84" name="Oval 83"/>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ontent Placeholder 2"/>
              <p:cNvSpPr txBox="1">
                <a:spLocks/>
              </p:cNvSpPr>
              <p:nvPr/>
            </p:nvSpPr>
            <p:spPr>
              <a:xfrm>
                <a:off x="968986" y="3074628"/>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grpSp>
        <p:nvGrpSpPr>
          <p:cNvPr id="86" name="Group 85"/>
          <p:cNvGrpSpPr/>
          <p:nvPr/>
        </p:nvGrpSpPr>
        <p:grpSpPr>
          <a:xfrm>
            <a:off x="955728" y="3196679"/>
            <a:ext cx="2883427" cy="490761"/>
            <a:chOff x="579709" y="1672242"/>
            <a:chExt cx="2883427" cy="490761"/>
          </a:xfrm>
        </p:grpSpPr>
        <p:sp>
          <p:nvSpPr>
            <p:cNvPr id="87" name="Content Placeholder 2"/>
            <p:cNvSpPr txBox="1">
              <a:spLocks/>
            </p:cNvSpPr>
            <p:nvPr/>
          </p:nvSpPr>
          <p:spPr>
            <a:xfrm>
              <a:off x="1020696" y="1672242"/>
              <a:ext cx="2442440" cy="4907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We can prove multiple documents with a single hash using a “merkle tree”.</a:t>
              </a:r>
            </a:p>
          </p:txBody>
        </p:sp>
        <p:sp>
          <p:nvSpPr>
            <p:cNvPr id="88" name="Oval 87"/>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90" name="Group 89"/>
          <p:cNvGrpSpPr/>
          <p:nvPr/>
        </p:nvGrpSpPr>
        <p:grpSpPr>
          <a:xfrm>
            <a:off x="4609676" y="744778"/>
            <a:ext cx="1401250" cy="5080206"/>
            <a:chOff x="4257918" y="1278783"/>
            <a:chExt cx="1401250" cy="5080206"/>
          </a:xfrm>
        </p:grpSpPr>
        <p:grpSp>
          <p:nvGrpSpPr>
            <p:cNvPr id="91" name="Group 90"/>
            <p:cNvGrpSpPr/>
            <p:nvPr/>
          </p:nvGrpSpPr>
          <p:grpSpPr>
            <a:xfrm>
              <a:off x="4969847" y="1609868"/>
              <a:ext cx="373655" cy="4749121"/>
              <a:chOff x="5134737" y="1609868"/>
              <a:chExt cx="373655" cy="4749121"/>
            </a:xfrm>
          </p:grpSpPr>
          <p:pic>
            <p:nvPicPr>
              <p:cNvPr id="103" name="Picture 102"/>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2216615"/>
                <a:ext cx="373655" cy="373655"/>
              </a:xfrm>
              <a:prstGeom prst="rect">
                <a:avLst/>
              </a:prstGeom>
            </p:spPr>
          </p:pic>
          <p:pic>
            <p:nvPicPr>
              <p:cNvPr id="108" name="Picture 107"/>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1609868"/>
                <a:ext cx="373655" cy="373655"/>
              </a:xfrm>
              <a:prstGeom prst="rect">
                <a:avLst/>
              </a:prstGeom>
            </p:spPr>
          </p:pic>
          <p:pic>
            <p:nvPicPr>
              <p:cNvPr id="109" name="Picture 108"/>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4152646"/>
                <a:ext cx="373655" cy="373655"/>
              </a:xfrm>
              <a:prstGeom prst="rect">
                <a:avLst/>
              </a:prstGeom>
            </p:spPr>
          </p:pic>
          <p:pic>
            <p:nvPicPr>
              <p:cNvPr id="110" name="Picture 109"/>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5375675"/>
                <a:ext cx="373655" cy="373655"/>
              </a:xfrm>
              <a:prstGeom prst="rect">
                <a:avLst/>
              </a:prstGeom>
            </p:spPr>
          </p:pic>
          <p:pic>
            <p:nvPicPr>
              <p:cNvPr id="111" name="Picture 110"/>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4767490"/>
                <a:ext cx="373655" cy="373655"/>
              </a:xfrm>
              <a:prstGeom prst="rect">
                <a:avLst/>
              </a:prstGeom>
            </p:spPr>
          </p:pic>
          <p:pic>
            <p:nvPicPr>
              <p:cNvPr id="112" name="Picture 111"/>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5134737" y="5985334"/>
                <a:ext cx="373655" cy="373655"/>
              </a:xfrm>
              <a:prstGeom prst="rect">
                <a:avLst/>
              </a:prstGeom>
            </p:spPr>
          </p:pic>
        </p:grpSp>
        <p:cxnSp>
          <p:nvCxnSpPr>
            <p:cNvPr id="92" name="Straight Connector 91"/>
            <p:cNvCxnSpPr/>
            <p:nvPr/>
          </p:nvCxnSpPr>
          <p:spPr>
            <a:xfrm>
              <a:off x="4257918" y="1796695"/>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257918" y="2403442"/>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257918" y="3643876"/>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257918" y="4325749"/>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257918" y="4943757"/>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257918" y="5560273"/>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257918" y="6159407"/>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257918" y="3037018"/>
              <a:ext cx="630455"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Content Placeholder 2"/>
            <p:cNvSpPr txBox="1">
              <a:spLocks/>
            </p:cNvSpPr>
            <p:nvPr/>
          </p:nvSpPr>
          <p:spPr>
            <a:xfrm>
              <a:off x="4321483" y="1278783"/>
              <a:ext cx="1337685"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Hash all documents</a:t>
              </a:r>
            </a:p>
          </p:txBody>
        </p:sp>
        <p:pic>
          <p:nvPicPr>
            <p:cNvPr id="101" name="Picture 100"/>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4969847" y="3456937"/>
              <a:ext cx="373655" cy="373655"/>
            </a:xfrm>
            <a:prstGeom prst="rect">
              <a:avLst/>
            </a:prstGeom>
          </p:spPr>
        </p:pic>
        <p:pic>
          <p:nvPicPr>
            <p:cNvPr id="102" name="Picture 101"/>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4969846" y="2850189"/>
              <a:ext cx="374400" cy="374400"/>
            </a:xfrm>
            <a:prstGeom prst="rect">
              <a:avLst/>
            </a:prstGeom>
          </p:spPr>
        </p:pic>
      </p:grpSp>
      <p:grpSp>
        <p:nvGrpSpPr>
          <p:cNvPr id="113" name="Group 112"/>
          <p:cNvGrpSpPr/>
          <p:nvPr/>
        </p:nvGrpSpPr>
        <p:grpSpPr>
          <a:xfrm>
            <a:off x="5774333" y="1262690"/>
            <a:ext cx="4163637" cy="4363795"/>
            <a:chOff x="5422575" y="1796695"/>
            <a:chExt cx="4163637" cy="4363795"/>
          </a:xfrm>
        </p:grpSpPr>
        <p:cxnSp>
          <p:nvCxnSpPr>
            <p:cNvPr id="114" name="Straight Connector 113"/>
            <p:cNvCxnSpPr/>
            <p:nvPr/>
          </p:nvCxnSpPr>
          <p:spPr>
            <a:xfrm>
              <a:off x="5422575" y="3022828"/>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5422575" y="3385660"/>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588128" y="2184609"/>
              <a:ext cx="704680" cy="40566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6588128" y="2909588"/>
              <a:ext cx="728498" cy="38129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678698" y="2971562"/>
              <a:ext cx="414888" cy="79286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699908" y="4227859"/>
              <a:ext cx="458987" cy="772692"/>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422575" y="1796695"/>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422575" y="2159527"/>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422575" y="4367910"/>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422575" y="4730742"/>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422575" y="5573844"/>
              <a:ext cx="654518" cy="201018"/>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5422575" y="5936676"/>
              <a:ext cx="654518" cy="223814"/>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588128" y="4641053"/>
              <a:ext cx="704680" cy="40566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6588128" y="5366032"/>
              <a:ext cx="728498" cy="381291"/>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Content Placeholder 2"/>
            <p:cNvSpPr txBox="1">
              <a:spLocks/>
            </p:cNvSpPr>
            <p:nvPr/>
          </p:nvSpPr>
          <p:spPr>
            <a:xfrm>
              <a:off x="7292808" y="2173132"/>
              <a:ext cx="229340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Build binary tree of hashed hashes</a:t>
              </a:r>
            </a:p>
          </p:txBody>
        </p:sp>
        <p:grpSp>
          <p:nvGrpSpPr>
            <p:cNvPr id="129" name="Group 128"/>
            <p:cNvGrpSpPr/>
            <p:nvPr/>
          </p:nvGrpSpPr>
          <p:grpSpPr>
            <a:xfrm>
              <a:off x="6155327" y="1875549"/>
              <a:ext cx="373655" cy="4118902"/>
              <a:chOff x="6155327" y="1875549"/>
              <a:chExt cx="373655" cy="4118902"/>
            </a:xfrm>
          </p:grpSpPr>
          <p:pic>
            <p:nvPicPr>
              <p:cNvPr id="134" name="Picture 133"/>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6155327" y="1875549"/>
                <a:ext cx="373655" cy="373655"/>
              </a:xfrm>
              <a:prstGeom prst="rect">
                <a:avLst/>
              </a:prstGeom>
            </p:spPr>
          </p:pic>
          <p:pic>
            <p:nvPicPr>
              <p:cNvPr id="135" name="Picture 134"/>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6155327" y="3110703"/>
                <a:ext cx="373655" cy="373655"/>
              </a:xfrm>
              <a:prstGeom prst="rect">
                <a:avLst/>
              </a:prstGeom>
            </p:spPr>
          </p:pic>
          <p:pic>
            <p:nvPicPr>
              <p:cNvPr id="136" name="Picture 135"/>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6155327" y="4426194"/>
                <a:ext cx="373655" cy="373655"/>
              </a:xfrm>
              <a:prstGeom prst="rect">
                <a:avLst/>
              </a:prstGeom>
            </p:spPr>
          </p:pic>
          <p:pic>
            <p:nvPicPr>
              <p:cNvPr id="137" name="Picture 136"/>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6155327" y="5620796"/>
                <a:ext cx="373655" cy="373655"/>
              </a:xfrm>
              <a:prstGeom prst="rect">
                <a:avLst/>
              </a:prstGeom>
            </p:spPr>
          </p:pic>
        </p:grpSp>
        <p:grpSp>
          <p:nvGrpSpPr>
            <p:cNvPr id="130" name="Group 129"/>
            <p:cNvGrpSpPr/>
            <p:nvPr/>
          </p:nvGrpSpPr>
          <p:grpSpPr>
            <a:xfrm>
              <a:off x="7326252" y="2535932"/>
              <a:ext cx="373655" cy="2838272"/>
              <a:chOff x="7326252" y="2535932"/>
              <a:chExt cx="373655" cy="2838272"/>
            </a:xfrm>
          </p:grpSpPr>
          <p:pic>
            <p:nvPicPr>
              <p:cNvPr id="132" name="Picture 131"/>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7326252" y="2535932"/>
                <a:ext cx="373655" cy="373655"/>
              </a:xfrm>
              <a:prstGeom prst="rect">
                <a:avLst/>
              </a:prstGeom>
            </p:spPr>
          </p:pic>
          <p:pic>
            <p:nvPicPr>
              <p:cNvPr id="133" name="Picture 132"/>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7326252" y="5000549"/>
                <a:ext cx="373655" cy="373655"/>
              </a:xfrm>
              <a:prstGeom prst="rect">
                <a:avLst/>
              </a:prstGeom>
            </p:spPr>
          </p:pic>
        </p:grpSp>
        <p:pic>
          <p:nvPicPr>
            <p:cNvPr id="131" name="Picture 130"/>
            <p:cNvPicPr>
              <a:picLocks noChangeAspect="1"/>
            </p:cNvPicPr>
            <p:nvPr/>
          </p:nvPicPr>
          <p:blipFill>
            <a:blip r:embed="rId10" cstate="screen">
              <a:alphaModFix amt="80000"/>
              <a:extLst>
                <a:ext uri="{28A0092B-C50C-407E-A947-70E740481C1C}">
                  <a14:useLocalDpi xmlns:a14="http://schemas.microsoft.com/office/drawing/2010/main"/>
                </a:ext>
              </a:extLst>
            </a:blip>
            <a:stretch>
              <a:fillRect/>
            </a:stretch>
          </p:blipFill>
          <p:spPr>
            <a:xfrm>
              <a:off x="8051620" y="3805979"/>
              <a:ext cx="373655" cy="373655"/>
            </a:xfrm>
            <a:prstGeom prst="rect">
              <a:avLst/>
            </a:prstGeom>
          </p:spPr>
        </p:pic>
      </p:grpSp>
      <p:pic>
        <p:nvPicPr>
          <p:cNvPr id="138" name="Picture 13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98311" y="3264536"/>
            <a:ext cx="384268" cy="384268"/>
          </a:xfrm>
          <a:prstGeom prst="rect">
            <a:avLst/>
          </a:prstGeom>
        </p:spPr>
      </p:pic>
      <p:grpSp>
        <p:nvGrpSpPr>
          <p:cNvPr id="203" name="Group 202"/>
          <p:cNvGrpSpPr/>
          <p:nvPr/>
        </p:nvGrpSpPr>
        <p:grpSpPr>
          <a:xfrm>
            <a:off x="8398311" y="5066244"/>
            <a:ext cx="2776461" cy="837127"/>
            <a:chOff x="8920167" y="5362338"/>
            <a:chExt cx="2776461" cy="837127"/>
          </a:xfrm>
        </p:grpSpPr>
        <p:sp>
          <p:nvSpPr>
            <p:cNvPr id="204" name="Content Placeholder 2"/>
            <p:cNvSpPr txBox="1">
              <a:spLocks/>
            </p:cNvSpPr>
            <p:nvPr/>
          </p:nvSpPr>
          <p:spPr>
            <a:xfrm>
              <a:off x="9245349" y="5362338"/>
              <a:ext cx="2451279" cy="837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Thousands of documents can be included in a single merkle tree - all anchored to a single Blockchain transaction.</a:t>
              </a:r>
            </a:p>
          </p:txBody>
        </p:sp>
        <p:grpSp>
          <p:nvGrpSpPr>
            <p:cNvPr id="205" name="Group 204"/>
            <p:cNvGrpSpPr/>
            <p:nvPr/>
          </p:nvGrpSpPr>
          <p:grpSpPr>
            <a:xfrm>
              <a:off x="8920167" y="5402492"/>
              <a:ext cx="344552" cy="354580"/>
              <a:chOff x="946501" y="3037018"/>
              <a:chExt cx="344552" cy="354580"/>
            </a:xfrm>
          </p:grpSpPr>
          <p:sp>
            <p:nvSpPr>
              <p:cNvPr id="206" name="Oval 205"/>
              <p:cNvSpPr/>
              <p:nvPr/>
            </p:nvSpPr>
            <p:spPr>
              <a:xfrm>
                <a:off x="946501" y="3037018"/>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Content Placeholder 2"/>
              <p:cNvSpPr txBox="1">
                <a:spLocks/>
              </p:cNvSpPr>
              <p:nvPr/>
            </p:nvSpPr>
            <p:spPr>
              <a:xfrm>
                <a:off x="965872" y="3086504"/>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grpSp>
      <p:grpSp>
        <p:nvGrpSpPr>
          <p:cNvPr id="208" name="Group 207"/>
          <p:cNvGrpSpPr/>
          <p:nvPr/>
        </p:nvGrpSpPr>
        <p:grpSpPr>
          <a:xfrm>
            <a:off x="5316551" y="2310719"/>
            <a:ext cx="384268" cy="985980"/>
            <a:chOff x="4964793" y="2635582"/>
            <a:chExt cx="384268" cy="985980"/>
          </a:xfrm>
        </p:grpSpPr>
        <p:pic>
          <p:nvPicPr>
            <p:cNvPr id="209" name="Picture 20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64793" y="2635582"/>
              <a:ext cx="384268" cy="384268"/>
            </a:xfrm>
            <a:prstGeom prst="rect">
              <a:avLst/>
            </a:prstGeom>
          </p:spPr>
        </p:pic>
        <p:pic>
          <p:nvPicPr>
            <p:cNvPr id="210" name="Picture 20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69848" y="3247907"/>
              <a:ext cx="373655" cy="373655"/>
            </a:xfrm>
            <a:prstGeom prst="rect">
              <a:avLst/>
            </a:prstGeom>
          </p:spPr>
        </p:pic>
      </p:grpSp>
      <p:grpSp>
        <p:nvGrpSpPr>
          <p:cNvPr id="211" name="Group 210"/>
          <p:cNvGrpSpPr/>
          <p:nvPr/>
        </p:nvGrpSpPr>
        <p:grpSpPr>
          <a:xfrm>
            <a:off x="6499647" y="1341544"/>
            <a:ext cx="384268" cy="1616247"/>
            <a:chOff x="6147889" y="1666407"/>
            <a:chExt cx="384268" cy="1616247"/>
          </a:xfrm>
        </p:grpSpPr>
        <p:pic>
          <p:nvPicPr>
            <p:cNvPr id="212" name="Picture 2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147889" y="2898386"/>
              <a:ext cx="384268" cy="384268"/>
            </a:xfrm>
            <a:prstGeom prst="rect">
              <a:avLst/>
            </a:prstGeom>
          </p:spPr>
        </p:pic>
        <p:pic>
          <p:nvPicPr>
            <p:cNvPr id="213" name="Picture 2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155327" y="1666407"/>
              <a:ext cx="373655" cy="373655"/>
            </a:xfrm>
            <a:prstGeom prst="rect">
              <a:avLst/>
            </a:prstGeom>
          </p:spPr>
        </p:pic>
      </p:grpSp>
      <p:grpSp>
        <p:nvGrpSpPr>
          <p:cNvPr id="214" name="Group 213"/>
          <p:cNvGrpSpPr/>
          <p:nvPr/>
        </p:nvGrpSpPr>
        <p:grpSpPr>
          <a:xfrm>
            <a:off x="7674835" y="1994489"/>
            <a:ext cx="384268" cy="2847802"/>
            <a:chOff x="7323077" y="2319352"/>
            <a:chExt cx="384268" cy="2847802"/>
          </a:xfrm>
        </p:grpSpPr>
        <p:pic>
          <p:nvPicPr>
            <p:cNvPr id="215" name="Picture 2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23077" y="2319352"/>
              <a:ext cx="384268" cy="384268"/>
            </a:xfrm>
            <a:prstGeom prst="rect">
              <a:avLst/>
            </a:prstGeom>
          </p:spPr>
        </p:pic>
        <p:pic>
          <p:nvPicPr>
            <p:cNvPr id="216" name="Picture 2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26252" y="4791408"/>
              <a:ext cx="373655" cy="375746"/>
            </a:xfrm>
            <a:prstGeom prst="rect">
              <a:avLst/>
            </a:prstGeom>
          </p:spPr>
        </p:pic>
      </p:grpSp>
      <p:cxnSp>
        <p:nvCxnSpPr>
          <p:cNvPr id="217" name="Straight Connector 216"/>
          <p:cNvCxnSpPr/>
          <p:nvPr/>
        </p:nvCxnSpPr>
        <p:spPr>
          <a:xfrm>
            <a:off x="8833582" y="3462136"/>
            <a:ext cx="704229" cy="0"/>
          </a:xfrm>
          <a:prstGeom prst="line">
            <a:avLst/>
          </a:prstGeom>
          <a:ln w="12700">
            <a:solidFill>
              <a:schemeClr val="bg1">
                <a:alpha val="8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8" name="Content Placeholder 2"/>
          <p:cNvSpPr txBox="1">
            <a:spLocks/>
          </p:cNvSpPr>
          <p:nvPr/>
        </p:nvSpPr>
        <p:spPr>
          <a:xfrm>
            <a:off x="8916789" y="4310861"/>
            <a:ext cx="2393850"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i="1" dirty="0">
                <a:solidFill>
                  <a:schemeClr val="bg1">
                    <a:alpha val="80000"/>
                  </a:schemeClr>
                </a:solidFill>
                <a:latin typeface="Roboto" charset="0"/>
                <a:ea typeface="Roboto" charset="0"/>
                <a:cs typeface="Roboto" charset="0"/>
              </a:rPr>
              <a:t>Place final “root” hash on Blockchain</a:t>
            </a:r>
          </a:p>
        </p:txBody>
      </p:sp>
      <p:pic>
        <p:nvPicPr>
          <p:cNvPr id="219" name="Picture 21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613279" y="3237081"/>
            <a:ext cx="683564" cy="900718"/>
          </a:xfrm>
          <a:prstGeom prst="rect">
            <a:avLst/>
          </a:prstGeom>
        </p:spPr>
      </p:pic>
      <p:pic>
        <p:nvPicPr>
          <p:cNvPr id="220" name="Picture 21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618826" y="2969278"/>
            <a:ext cx="686260" cy="367920"/>
          </a:xfrm>
          <a:prstGeom prst="rect">
            <a:avLst/>
          </a:prstGeom>
        </p:spPr>
      </p:pic>
    </p:spTree>
    <p:extLst>
      <p:ext uri="{BB962C8B-B14F-4D97-AF65-F5344CB8AC3E}">
        <p14:creationId xmlns:p14="http://schemas.microsoft.com/office/powerpoint/2010/main" val="818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wipe(left)">
                                      <p:cBhvr>
                                        <p:cTn id="18" dur="50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wipe(left)">
                                      <p:cBhvr>
                                        <p:cTn id="23" dur="500"/>
                                        <p:tgtEl>
                                          <p:spTgt spid="113"/>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17"/>
                                        </p:tgtEl>
                                        <p:attrNameLst>
                                          <p:attrName>style.visibility</p:attrName>
                                        </p:attrNameLst>
                                      </p:cBhvr>
                                      <p:to>
                                        <p:strVal val="visible"/>
                                      </p:to>
                                    </p:set>
                                    <p:animEffect transition="in" filter="wipe(left)">
                                      <p:cBhvr>
                                        <p:cTn id="27" dur="500"/>
                                        <p:tgtEl>
                                          <p:spTgt spid="217"/>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19"/>
                                        </p:tgtEl>
                                        <p:attrNameLst>
                                          <p:attrName>style.visibility</p:attrName>
                                        </p:attrNameLst>
                                      </p:cBhvr>
                                      <p:to>
                                        <p:strVal val="visible"/>
                                      </p:to>
                                    </p:set>
                                    <p:animEffect transition="in" filter="fade">
                                      <p:cBhvr>
                                        <p:cTn id="31" dur="500"/>
                                        <p:tgtEl>
                                          <p:spTgt spid="2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8"/>
                                        </p:tgtEl>
                                        <p:attrNameLst>
                                          <p:attrName>style.visibility</p:attrName>
                                        </p:attrNameLst>
                                      </p:cBhvr>
                                      <p:to>
                                        <p:strVal val="visible"/>
                                      </p:to>
                                    </p:set>
                                    <p:animEffect transition="in" filter="fade">
                                      <p:cBhvr>
                                        <p:cTn id="34" dur="500"/>
                                        <p:tgtEl>
                                          <p:spTgt spid="21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220"/>
                                        </p:tgtEl>
                                        <p:attrNameLst>
                                          <p:attrName>style.visibility</p:attrName>
                                        </p:attrNameLst>
                                      </p:cBhvr>
                                      <p:to>
                                        <p:strVal val="visible"/>
                                      </p:to>
                                    </p:set>
                                    <p:anim calcmode="lin" valueType="num">
                                      <p:cBhvr additive="base">
                                        <p:cTn id="39" dur="1000" fill="hold"/>
                                        <p:tgtEl>
                                          <p:spTgt spid="220"/>
                                        </p:tgtEl>
                                        <p:attrNameLst>
                                          <p:attrName>ppt_x</p:attrName>
                                        </p:attrNameLst>
                                      </p:cBhvr>
                                      <p:tavLst>
                                        <p:tav tm="0">
                                          <p:val>
                                            <p:strVal val="#ppt_x"/>
                                          </p:val>
                                        </p:tav>
                                        <p:tav tm="100000">
                                          <p:val>
                                            <p:strVal val="#ppt_x"/>
                                          </p:val>
                                        </p:tav>
                                      </p:tavLst>
                                    </p:anim>
                                    <p:anim calcmode="lin" valueType="num">
                                      <p:cBhvr additive="base">
                                        <p:cTn id="40" dur="1000" fill="hold"/>
                                        <p:tgtEl>
                                          <p:spTgt spid="220"/>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500"/>
                                        <p:tgtEl>
                                          <p:spTgt spid="8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08"/>
                                        </p:tgtEl>
                                        <p:attrNameLst>
                                          <p:attrName>style.visibility</p:attrName>
                                        </p:attrNameLst>
                                      </p:cBhvr>
                                      <p:to>
                                        <p:strVal val="visible"/>
                                      </p:to>
                                    </p:set>
                                    <p:animEffect transition="in" filter="fade">
                                      <p:cBhvr>
                                        <p:cTn id="49" dur="500"/>
                                        <p:tgtEl>
                                          <p:spTgt spid="208"/>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211"/>
                                        </p:tgtEl>
                                        <p:attrNameLst>
                                          <p:attrName>style.visibility</p:attrName>
                                        </p:attrNameLst>
                                      </p:cBhvr>
                                      <p:to>
                                        <p:strVal val="visible"/>
                                      </p:to>
                                    </p:set>
                                    <p:animEffect transition="in" filter="fade">
                                      <p:cBhvr>
                                        <p:cTn id="53" dur="500"/>
                                        <p:tgtEl>
                                          <p:spTgt spid="211"/>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214"/>
                                        </p:tgtEl>
                                        <p:attrNameLst>
                                          <p:attrName>style.visibility</p:attrName>
                                        </p:attrNameLst>
                                      </p:cBhvr>
                                      <p:to>
                                        <p:strVal val="visible"/>
                                      </p:to>
                                    </p:set>
                                    <p:animEffect transition="in" filter="fade">
                                      <p:cBhvr>
                                        <p:cTn id="57" dur="500"/>
                                        <p:tgtEl>
                                          <p:spTgt spid="214"/>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500"/>
                                        <p:tgtEl>
                                          <p:spTgt spid="1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03"/>
                                        </p:tgtEl>
                                        <p:attrNameLst>
                                          <p:attrName>style.visibility</p:attrName>
                                        </p:attrNameLst>
                                      </p:cBhvr>
                                      <p:to>
                                        <p:strVal val="visible"/>
                                      </p:to>
                                    </p:set>
                                    <p:animEffect transition="in" filter="fade">
                                      <p:cBhvr>
                                        <p:cTn id="66"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5359" y="493970"/>
            <a:ext cx="4314809" cy="2545737"/>
          </a:xfrm>
          <a:prstGeom prst="rect">
            <a:avLst/>
          </a:prstGeom>
        </p:spPr>
      </p:pic>
      <p:grpSp>
        <p:nvGrpSpPr>
          <p:cNvPr id="45" name="Group 44"/>
          <p:cNvGrpSpPr/>
          <p:nvPr/>
        </p:nvGrpSpPr>
        <p:grpSpPr>
          <a:xfrm>
            <a:off x="926495" y="2512602"/>
            <a:ext cx="3295187" cy="1147382"/>
            <a:chOff x="579709" y="1686389"/>
            <a:chExt cx="3295187" cy="1147382"/>
          </a:xfrm>
        </p:grpSpPr>
        <p:sp>
          <p:nvSpPr>
            <p:cNvPr id="46" name="Content Placeholder 2"/>
            <p:cNvSpPr txBox="1">
              <a:spLocks/>
            </p:cNvSpPr>
            <p:nvPr/>
          </p:nvSpPr>
          <p:spPr>
            <a:xfrm>
              <a:off x="958675" y="1686389"/>
              <a:ext cx="2916221" cy="11473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Transactions to ProvenDB are stored (append-only) in the MongoDB database and hashes of the transactions posted to the Blockchain.</a:t>
              </a:r>
            </a:p>
          </p:txBody>
        </p:sp>
        <p:sp>
          <p:nvSpPr>
            <p:cNvPr id="47" name="Oval 46"/>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49" name="Group 48"/>
          <p:cNvGrpSpPr/>
          <p:nvPr/>
        </p:nvGrpSpPr>
        <p:grpSpPr>
          <a:xfrm>
            <a:off x="945866" y="4152467"/>
            <a:ext cx="3295187" cy="825621"/>
            <a:chOff x="579709" y="1686389"/>
            <a:chExt cx="3295187" cy="825621"/>
          </a:xfrm>
        </p:grpSpPr>
        <p:sp>
          <p:nvSpPr>
            <p:cNvPr id="50" name="Content Placeholder 2"/>
            <p:cNvSpPr txBox="1">
              <a:spLocks/>
            </p:cNvSpPr>
            <p:nvPr/>
          </p:nvSpPr>
          <p:spPr>
            <a:xfrm>
              <a:off x="958675" y="1686389"/>
              <a:ext cx="2916221" cy="82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Each transaction creates a new version within the database. The database user or application can explore older versions and their proofs at any time.</a:t>
              </a:r>
            </a:p>
          </p:txBody>
        </p:sp>
        <p:sp>
          <p:nvSpPr>
            <p:cNvPr id="51" name="Oval 50"/>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nvGrpSpPr>
          <p:cNvPr id="74" name="Group 73"/>
          <p:cNvGrpSpPr/>
          <p:nvPr/>
        </p:nvGrpSpPr>
        <p:grpSpPr>
          <a:xfrm>
            <a:off x="5642368" y="4978088"/>
            <a:ext cx="3295187" cy="1029966"/>
            <a:chOff x="579709" y="1686389"/>
            <a:chExt cx="3295187" cy="1029966"/>
          </a:xfrm>
        </p:grpSpPr>
        <p:sp>
          <p:nvSpPr>
            <p:cNvPr id="75" name="Content Placeholder 2"/>
            <p:cNvSpPr txBox="1">
              <a:spLocks/>
            </p:cNvSpPr>
            <p:nvPr/>
          </p:nvSpPr>
          <p:spPr>
            <a:xfrm>
              <a:off x="958675" y="1686389"/>
              <a:ext cx="2916221" cy="1029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The database user requests a proof be placed on the Blockchain for a specific version. This version can be used to prove the timestamp of the entire version or any document in that version.</a:t>
              </a:r>
            </a:p>
          </p:txBody>
        </p:sp>
        <p:sp>
          <p:nvSpPr>
            <p:cNvPr id="76" name="Oval 75"/>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sp>
        <p:nvSpPr>
          <p:cNvPr id="89" name="Title 1"/>
          <p:cNvSpPr>
            <a:spLocks noGrp="1"/>
          </p:cNvSpPr>
          <p:nvPr>
            <p:ph type="title" idx="4294967295"/>
          </p:nvPr>
        </p:nvSpPr>
        <p:spPr>
          <a:xfrm>
            <a:off x="899918" y="803275"/>
            <a:ext cx="4533900" cy="1319213"/>
          </a:xfrm>
        </p:spPr>
        <p:txBody>
          <a:bodyPr>
            <a:normAutofit/>
          </a:bodyPr>
          <a:lstStyle/>
          <a:p>
            <a:r>
              <a:rPr lang="en-US" sz="3200" b="1" dirty="0">
                <a:solidFill>
                  <a:schemeClr val="bg1"/>
                </a:solidFill>
                <a:latin typeface="Roboto" charset="0"/>
                <a:ea typeface="Roboto" charset="0"/>
                <a:cs typeface="Roboto" charset="0"/>
              </a:rPr>
              <a:t>A persistent versioned database</a:t>
            </a:r>
          </a:p>
        </p:txBody>
      </p:sp>
      <p:grpSp>
        <p:nvGrpSpPr>
          <p:cNvPr id="22" name="Group 21"/>
          <p:cNvGrpSpPr/>
          <p:nvPr/>
        </p:nvGrpSpPr>
        <p:grpSpPr>
          <a:xfrm>
            <a:off x="10274072" y="2672748"/>
            <a:ext cx="1051986" cy="1702537"/>
            <a:chOff x="10273609" y="2448135"/>
            <a:chExt cx="1051986" cy="1702537"/>
          </a:xfrm>
        </p:grpSpPr>
        <p:sp>
          <p:nvSpPr>
            <p:cNvPr id="90" name="Content Placeholder 2"/>
            <p:cNvSpPr txBox="1">
              <a:spLocks/>
            </p:cNvSpPr>
            <p:nvPr/>
          </p:nvSpPr>
          <p:spPr>
            <a:xfrm>
              <a:off x="10273609" y="3918333"/>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Blockchain</a:t>
              </a: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88594" y="2448135"/>
              <a:ext cx="1037001" cy="1310769"/>
            </a:xfrm>
            <a:prstGeom prst="rect">
              <a:avLst/>
            </a:prstGeom>
          </p:spPr>
        </p:pic>
      </p:grpSp>
      <p:grpSp>
        <p:nvGrpSpPr>
          <p:cNvPr id="19" name="Group 18"/>
          <p:cNvGrpSpPr/>
          <p:nvPr/>
        </p:nvGrpSpPr>
        <p:grpSpPr>
          <a:xfrm>
            <a:off x="5668100" y="2996851"/>
            <a:ext cx="3117660" cy="1766519"/>
            <a:chOff x="5667637" y="2772238"/>
            <a:chExt cx="3117660" cy="1766519"/>
          </a:xfrm>
        </p:grpSpPr>
        <p:sp>
          <p:nvSpPr>
            <p:cNvPr id="67" name="Content Placeholder 2"/>
            <p:cNvSpPr txBox="1">
              <a:spLocks/>
            </p:cNvSpPr>
            <p:nvPr/>
          </p:nvSpPr>
          <p:spPr>
            <a:xfrm>
              <a:off x="5667637" y="3746185"/>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Database User</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0445" y="2772238"/>
              <a:ext cx="1984852" cy="1766519"/>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39067" y="1600601"/>
            <a:ext cx="1731117" cy="586849"/>
          </a:xfrm>
          <a:prstGeom prst="rect">
            <a:avLst/>
          </a:prstGeom>
        </p:spPr>
      </p:pic>
      <p:grpSp>
        <p:nvGrpSpPr>
          <p:cNvPr id="21" name="Group 20"/>
          <p:cNvGrpSpPr/>
          <p:nvPr/>
        </p:nvGrpSpPr>
        <p:grpSpPr>
          <a:xfrm>
            <a:off x="8308481" y="1614112"/>
            <a:ext cx="1815800" cy="1024101"/>
            <a:chOff x="8308018" y="1389499"/>
            <a:chExt cx="1815800" cy="1024101"/>
          </a:xfrm>
        </p:grpSpPr>
        <p:sp>
          <p:nvSpPr>
            <p:cNvPr id="87" name="Content Placeholder 2"/>
            <p:cNvSpPr txBox="1">
              <a:spLocks/>
            </p:cNvSpPr>
            <p:nvPr/>
          </p:nvSpPr>
          <p:spPr>
            <a:xfrm>
              <a:off x="9252876" y="1745932"/>
              <a:ext cx="870942"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ProvenDB</a:t>
              </a: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8018" y="1389499"/>
              <a:ext cx="925950" cy="1024101"/>
            </a:xfrm>
            <a:prstGeom prst="rect">
              <a:avLst/>
            </a:prstGeom>
          </p:spPr>
        </p:pic>
      </p:gr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04302" y="2581364"/>
            <a:ext cx="1057567" cy="614447"/>
          </a:xfrm>
          <a:prstGeom prst="rect">
            <a:avLst/>
          </a:prstGeom>
        </p:spPr>
      </p:pic>
      <p:pic>
        <p:nvPicPr>
          <p:cNvPr id="16" name="Picture 15"/>
          <p:cNvPicPr>
            <a:picLocks noChangeAspect="1"/>
          </p:cNvPicPr>
          <p:nvPr/>
        </p:nvPicPr>
        <p:blipFill>
          <a:blip r:embed="rId8"/>
          <a:stretch>
            <a:fillRect/>
          </a:stretch>
        </p:blipFill>
        <p:spPr>
          <a:xfrm>
            <a:off x="10298901" y="2397149"/>
            <a:ext cx="739117" cy="597711"/>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60988" y="2581320"/>
            <a:ext cx="580604" cy="916775"/>
          </a:xfrm>
          <a:prstGeom prst="rect">
            <a:avLst/>
          </a:prstGeom>
        </p:spPr>
      </p:pic>
      <p:pic>
        <p:nvPicPr>
          <p:cNvPr id="58" name="Picture 5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11024" y="1561721"/>
            <a:ext cx="414945" cy="370960"/>
          </a:xfrm>
          <a:prstGeom prst="rect">
            <a:avLst/>
          </a:prstGeom>
        </p:spPr>
      </p:pic>
      <p:pic>
        <p:nvPicPr>
          <p:cNvPr id="62" name="Picture 6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8249" y="1763963"/>
            <a:ext cx="558268" cy="499091"/>
          </a:xfrm>
          <a:prstGeom prst="rect">
            <a:avLst/>
          </a:prstGeom>
        </p:spPr>
      </p:pic>
      <p:grpSp>
        <p:nvGrpSpPr>
          <p:cNvPr id="63" name="Group 62"/>
          <p:cNvGrpSpPr/>
          <p:nvPr/>
        </p:nvGrpSpPr>
        <p:grpSpPr>
          <a:xfrm>
            <a:off x="6257111" y="1816490"/>
            <a:ext cx="925950" cy="1152226"/>
            <a:chOff x="6256648" y="1591877"/>
            <a:chExt cx="925950" cy="1152226"/>
          </a:xfrm>
        </p:grpSpPr>
        <p:sp>
          <p:nvSpPr>
            <p:cNvPr id="64" name="Content Placeholder 2"/>
            <p:cNvSpPr txBox="1">
              <a:spLocks/>
            </p:cNvSpPr>
            <p:nvPr/>
          </p:nvSpPr>
          <p:spPr>
            <a:xfrm>
              <a:off x="6308931" y="2525201"/>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MongoDB</a:t>
              </a:r>
            </a:p>
          </p:txBody>
        </p:sp>
        <p:pic>
          <p:nvPicPr>
            <p:cNvPr id="65" name="Picture 6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56648" y="1591877"/>
              <a:ext cx="925950" cy="827799"/>
            </a:xfrm>
            <a:prstGeom prst="rect">
              <a:avLst/>
            </a:prstGeom>
          </p:spPr>
        </p:pic>
      </p:grpSp>
    </p:spTree>
    <p:extLst>
      <p:ext uri="{BB962C8B-B14F-4D97-AF65-F5344CB8AC3E}">
        <p14:creationId xmlns:p14="http://schemas.microsoft.com/office/powerpoint/2010/main" val="9090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down)">
                                      <p:cBhvr>
                                        <p:cTn id="19" dur="500"/>
                                        <p:tgtEl>
                                          <p:spTgt spid="5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4"/>
                                        </p:tgtEl>
                                        <p:attrNameLst>
                                          <p:attrName>style.visibility</p:attrName>
                                        </p:attrNameLst>
                                      </p:cBhvr>
                                      <p:to>
                                        <p:strVal val="visible"/>
                                      </p:to>
                                    </p:set>
                                    <p:anim calcmode="lin" valueType="num">
                                      <p:cBhvr additive="base">
                                        <p:cTn id="49" dur="500" fill="hold"/>
                                        <p:tgtEl>
                                          <p:spTgt spid="74"/>
                                        </p:tgtEl>
                                        <p:attrNameLst>
                                          <p:attrName>ppt_x</p:attrName>
                                        </p:attrNameLst>
                                      </p:cBhvr>
                                      <p:tavLst>
                                        <p:tav tm="0">
                                          <p:val>
                                            <p:strVal val="#ppt_x"/>
                                          </p:val>
                                        </p:tav>
                                        <p:tav tm="100000">
                                          <p:val>
                                            <p:strVal val="#ppt_x"/>
                                          </p:val>
                                        </p:tav>
                                      </p:tavLst>
                                    </p:anim>
                                    <p:anim calcmode="lin" valueType="num">
                                      <p:cBhvr additive="base">
                                        <p:cTn id="50" dur="500" fill="hold"/>
                                        <p:tgtEl>
                                          <p:spTgt spid="74"/>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up)">
                                      <p:cBhvr>
                                        <p:cTn id="54" dur="500"/>
                                        <p:tgtEl>
                                          <p:spTgt spid="15"/>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par>
                          <p:cTn id="59" fill="hold">
                            <p:stCondLst>
                              <p:cond delay="1500"/>
                            </p:stCondLst>
                            <p:childTnLst>
                              <p:par>
                                <p:cTn id="60" presetID="2" presetClass="entr" presetSubtype="1"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1000" fill="hold"/>
                                        <p:tgtEl>
                                          <p:spTgt spid="16"/>
                                        </p:tgtEl>
                                        <p:attrNameLst>
                                          <p:attrName>ppt_x</p:attrName>
                                        </p:attrNameLst>
                                      </p:cBhvr>
                                      <p:tavLst>
                                        <p:tav tm="0">
                                          <p:val>
                                            <p:strVal val="#ppt_x"/>
                                          </p:val>
                                        </p:tav>
                                        <p:tav tm="100000">
                                          <p:val>
                                            <p:strVal val="#ppt_x"/>
                                          </p:val>
                                        </p:tav>
                                      </p:tavLst>
                                    </p:anim>
                                    <p:anim calcmode="lin" valueType="num">
                                      <p:cBhvr additive="base">
                                        <p:cTn id="63"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1990776" y="2814231"/>
            <a:ext cx="8779983"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r>
              <a:rPr lang="en-AU" sz="4000" dirty="0"/>
              <a:t>Business Opportunity</a:t>
            </a:r>
            <a:endParaRPr lang="en-US" sz="4000" dirty="0"/>
          </a:p>
        </p:txBody>
      </p:sp>
    </p:spTree>
    <p:extLst>
      <p:ext uri="{BB962C8B-B14F-4D97-AF65-F5344CB8AC3E}">
        <p14:creationId xmlns:p14="http://schemas.microsoft.com/office/powerpoint/2010/main" val="1351034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391479" y="2225213"/>
            <a:ext cx="2904622" cy="3566201"/>
            <a:chOff x="7469918" y="1909418"/>
            <a:chExt cx="2904622" cy="3566201"/>
          </a:xfrm>
        </p:grpSpPr>
        <p:sp>
          <p:nvSpPr>
            <p:cNvPr id="10" name="Text Placeholder 2"/>
            <p:cNvSpPr txBox="1">
              <a:spLocks/>
            </p:cNvSpPr>
            <p:nvPr/>
          </p:nvSpPr>
          <p:spPr>
            <a:xfrm>
              <a:off x="7469918" y="4704923"/>
              <a:ext cx="2904622" cy="770696"/>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kern="1200" baseline="0">
                  <a:solidFill>
                    <a:schemeClr val="bg1"/>
                  </a:solidFill>
                  <a:latin typeface="Roboto" charset="0"/>
                  <a:ea typeface="Roboto" charset="0"/>
                  <a:cs typeface="Roboto" charset="0"/>
                </a:defRPr>
              </a:lvl1pPr>
              <a:lvl2pPr marL="457200" indent="0" algn="l" defTabSz="914400" rtl="0" eaLnBrk="1" latinLnBrk="0" hangingPunct="1">
                <a:lnSpc>
                  <a:spcPct val="90000"/>
                </a:lnSpc>
                <a:spcBef>
                  <a:spcPts val="500"/>
                </a:spcBef>
                <a:buFont typeface="Arial"/>
                <a:buNone/>
                <a:defRPr sz="2000" kern="1200" baseline="0">
                  <a:solidFill>
                    <a:schemeClr val="tx1">
                      <a:tint val="75000"/>
                    </a:schemeClr>
                  </a:solidFill>
                  <a:latin typeface="Roboto" charset="0"/>
                  <a:ea typeface="Roboto" charset="0"/>
                  <a:cs typeface="Roboto"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Roboto" charset="0"/>
                  <a:ea typeface="Roboto" charset="0"/>
                  <a:cs typeface="Roboto"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000" i="1" dirty="0"/>
                <a:t>– IDC Reports</a:t>
              </a:r>
              <a:br>
                <a:rPr lang="en-US" sz="1000" i="1" dirty="0"/>
              </a:br>
              <a:r>
                <a:rPr lang="en-US" sz="1000" i="1" dirty="0"/>
                <a:t>    </a:t>
              </a:r>
              <a:r>
                <a:rPr lang="en-AU" sz="1000" i="1" dirty="0">
                  <a:solidFill>
                    <a:srgbClr val="31B2D4"/>
                  </a:solidFill>
                </a:rPr>
                <a:t>US44076818,US44160318,US42622718</a:t>
              </a:r>
              <a:endParaRPr lang="en-US" sz="1000" i="1"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6244" y="1909418"/>
              <a:ext cx="2644642" cy="2639384"/>
            </a:xfrm>
            <a:prstGeom prst="rect">
              <a:avLst/>
            </a:prstGeom>
          </p:spPr>
        </p:pic>
        <p:sp>
          <p:nvSpPr>
            <p:cNvPr id="12" name="Title 1"/>
            <p:cNvSpPr txBox="1">
              <a:spLocks/>
            </p:cNvSpPr>
            <p:nvPr/>
          </p:nvSpPr>
          <p:spPr>
            <a:xfrm>
              <a:off x="7821204" y="2109828"/>
              <a:ext cx="2293356" cy="2330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solidFill>
                    <a:schemeClr val="bg1">
                      <a:alpha val="80000"/>
                    </a:schemeClr>
                  </a:solidFill>
                  <a:latin typeface="Roboto" charset="0"/>
                  <a:ea typeface="Roboto" charset="0"/>
                  <a:cs typeface="Roboto" charset="0"/>
                </a:rPr>
                <a:t>DBMS market is on the order of $33-35 billion for traditional database management systems and $16 billion for cloud database systems.</a:t>
              </a:r>
            </a:p>
          </p:txBody>
        </p:sp>
      </p:grpSp>
      <p:grpSp>
        <p:nvGrpSpPr>
          <p:cNvPr id="17" name="Group 16"/>
          <p:cNvGrpSpPr/>
          <p:nvPr/>
        </p:nvGrpSpPr>
        <p:grpSpPr>
          <a:xfrm>
            <a:off x="2856430" y="2225213"/>
            <a:ext cx="2904622" cy="3566201"/>
            <a:chOff x="7469918" y="1909418"/>
            <a:chExt cx="2904622" cy="3566201"/>
          </a:xfrm>
        </p:grpSpPr>
        <p:sp>
          <p:nvSpPr>
            <p:cNvPr id="18" name="Text Placeholder 2"/>
            <p:cNvSpPr txBox="1">
              <a:spLocks/>
            </p:cNvSpPr>
            <p:nvPr/>
          </p:nvSpPr>
          <p:spPr>
            <a:xfrm>
              <a:off x="7469918" y="4704923"/>
              <a:ext cx="2904622" cy="770696"/>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kern="1200" baseline="0">
                  <a:solidFill>
                    <a:schemeClr val="bg1"/>
                  </a:solidFill>
                  <a:latin typeface="Roboto" charset="0"/>
                  <a:ea typeface="Roboto" charset="0"/>
                  <a:cs typeface="Roboto" charset="0"/>
                </a:defRPr>
              </a:lvl1pPr>
              <a:lvl2pPr marL="457200" indent="0" algn="l" defTabSz="914400" rtl="0" eaLnBrk="1" latinLnBrk="0" hangingPunct="1">
                <a:lnSpc>
                  <a:spcPct val="90000"/>
                </a:lnSpc>
                <a:spcBef>
                  <a:spcPts val="500"/>
                </a:spcBef>
                <a:buFont typeface="Arial"/>
                <a:buNone/>
                <a:defRPr sz="2000" kern="1200" baseline="0">
                  <a:solidFill>
                    <a:schemeClr val="tx1">
                      <a:tint val="75000"/>
                    </a:schemeClr>
                  </a:solidFill>
                  <a:latin typeface="Roboto" charset="0"/>
                  <a:ea typeface="Roboto" charset="0"/>
                  <a:cs typeface="Roboto"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Roboto" charset="0"/>
                  <a:ea typeface="Roboto" charset="0"/>
                  <a:cs typeface="Roboto"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000" i="1" dirty="0"/>
                <a:t>– IDC Reports</a:t>
              </a:r>
              <a:br>
                <a:rPr lang="en-US" sz="1000" i="1" dirty="0"/>
              </a:br>
              <a:r>
                <a:rPr lang="en-US" sz="1000" i="1" dirty="0">
                  <a:solidFill>
                    <a:srgbClr val="31B2D4"/>
                  </a:solidFill>
                </a:rPr>
                <a:t>https://</a:t>
              </a:r>
              <a:r>
                <a:rPr lang="en-US" sz="1000" i="1" dirty="0" err="1">
                  <a:solidFill>
                    <a:srgbClr val="31B2D4"/>
                  </a:solidFill>
                </a:rPr>
                <a:t>www.idc.com</a:t>
              </a:r>
              <a:r>
                <a:rPr lang="en-US" sz="1000" i="1" dirty="0">
                  <a:solidFill>
                    <a:srgbClr val="31B2D4"/>
                  </a:solidFill>
                </a:rPr>
                <a:t>/</a:t>
              </a:r>
              <a:r>
                <a:rPr lang="en-US" sz="1000" i="1" dirty="0" err="1">
                  <a:solidFill>
                    <a:srgbClr val="31B2D4"/>
                  </a:solidFill>
                </a:rPr>
                <a:t>getdoc.jsp?containerId</a:t>
              </a:r>
              <a:r>
                <a:rPr lang="en-US" sz="1000" i="1" dirty="0">
                  <a:solidFill>
                    <a:srgbClr val="31B2D4"/>
                  </a:solidFill>
                </a:rPr>
                <a:t>=p</a:t>
              </a:r>
              <a:br>
                <a:rPr lang="en-US" sz="1000" i="1" dirty="0">
                  <a:solidFill>
                    <a:srgbClr val="31B2D4"/>
                  </a:solidFill>
                </a:rPr>
              </a:br>
              <a:r>
                <a:rPr lang="en-US" sz="1000" i="1" dirty="0">
                  <a:solidFill>
                    <a:srgbClr val="31B2D4"/>
                  </a:solidFill>
                </a:rPr>
                <a:t>US44898819</a:t>
              </a:r>
              <a:endParaRPr lang="en-US" sz="1000" i="1" dirty="0"/>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6244" y="1909418"/>
              <a:ext cx="2644642" cy="2639384"/>
            </a:xfrm>
            <a:prstGeom prst="rect">
              <a:avLst/>
            </a:prstGeom>
          </p:spPr>
        </p:pic>
        <p:sp>
          <p:nvSpPr>
            <p:cNvPr id="20" name="Title 1"/>
            <p:cNvSpPr txBox="1">
              <a:spLocks/>
            </p:cNvSpPr>
            <p:nvPr/>
          </p:nvSpPr>
          <p:spPr>
            <a:xfrm>
              <a:off x="7821204" y="2109828"/>
              <a:ext cx="2293356" cy="2330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solidFill>
                    <a:schemeClr val="bg1">
                      <a:alpha val="80000"/>
                    </a:schemeClr>
                  </a:solidFill>
                  <a:latin typeface="Roboto" charset="0"/>
                  <a:ea typeface="Roboto" charset="0"/>
                  <a:cs typeface="Roboto" charset="0"/>
                </a:rPr>
                <a:t>Spending on Blockchain solutions is forecast to be nearly $2.9 billion in 2019, </a:t>
              </a:r>
              <a:r>
                <a:rPr lang="mr-IN" sz="1600" i="1" dirty="0">
                  <a:solidFill>
                    <a:schemeClr val="bg1">
                      <a:alpha val="80000"/>
                    </a:schemeClr>
                  </a:solidFill>
                  <a:latin typeface="Roboto" charset="0"/>
                  <a:ea typeface="Roboto" charset="0"/>
                  <a:cs typeface="Roboto" charset="0"/>
                </a:rPr>
                <a:t>…</a:t>
              </a:r>
              <a:r>
                <a:rPr lang="en-US" sz="1600" i="1" dirty="0">
                  <a:solidFill>
                    <a:schemeClr val="bg1">
                      <a:alpha val="80000"/>
                    </a:schemeClr>
                  </a:solidFill>
                  <a:latin typeface="Roboto" charset="0"/>
                  <a:ea typeface="Roboto" charset="0"/>
                  <a:cs typeface="Roboto" charset="0"/>
                </a:rPr>
                <a:t>$12.4 billion in 2022.</a:t>
              </a:r>
            </a:p>
          </p:txBody>
        </p:sp>
      </p:grpSp>
      <p:sp>
        <p:nvSpPr>
          <p:cNvPr id="2" name="Title 1">
            <a:extLst>
              <a:ext uri="{FF2B5EF4-FFF2-40B4-BE49-F238E27FC236}">
                <a16:creationId xmlns:a16="http://schemas.microsoft.com/office/drawing/2014/main" id="{C627F9F6-F9FC-0444-A3EC-70F2D4689945}"/>
              </a:ext>
            </a:extLst>
          </p:cNvPr>
          <p:cNvSpPr>
            <a:spLocks noGrp="1"/>
          </p:cNvSpPr>
          <p:nvPr>
            <p:ph type="title" idx="4294967295"/>
          </p:nvPr>
        </p:nvSpPr>
        <p:spPr/>
        <p:txBody>
          <a:bodyPr/>
          <a:lstStyle/>
          <a:p>
            <a:r>
              <a:rPr lang="en-US" dirty="0"/>
              <a:t>The Market</a:t>
            </a:r>
          </a:p>
        </p:txBody>
      </p:sp>
    </p:spTree>
    <p:extLst>
      <p:ext uri="{BB962C8B-B14F-4D97-AF65-F5344CB8AC3E}">
        <p14:creationId xmlns:p14="http://schemas.microsoft.com/office/powerpoint/2010/main" val="85546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557B"/>
        </a:solidFill>
        <a:effectLst/>
      </p:bgPr>
    </p:bg>
    <p:spTree>
      <p:nvGrpSpPr>
        <p:cNvPr id="1" name=""/>
        <p:cNvGrpSpPr/>
        <p:nvPr/>
      </p:nvGrpSpPr>
      <p:grpSpPr>
        <a:xfrm>
          <a:off x="0" y="0"/>
          <a:ext cx="0" cy="0"/>
          <a:chOff x="0" y="0"/>
          <a:chExt cx="0" cy="0"/>
        </a:xfrm>
      </p:grpSpPr>
      <p:grpSp>
        <p:nvGrpSpPr>
          <p:cNvPr id="7" name="Group 6"/>
          <p:cNvGrpSpPr/>
          <p:nvPr/>
        </p:nvGrpSpPr>
        <p:grpSpPr>
          <a:xfrm>
            <a:off x="3361891" y="859008"/>
            <a:ext cx="3156036" cy="4798265"/>
            <a:chOff x="3361891" y="859008"/>
            <a:chExt cx="3156036" cy="4798265"/>
          </a:xfrm>
        </p:grpSpPr>
        <p:sp>
          <p:nvSpPr>
            <p:cNvPr id="162" name="Text Placeholder 6"/>
            <p:cNvSpPr txBox="1">
              <a:spLocks/>
            </p:cNvSpPr>
            <p:nvPr/>
          </p:nvSpPr>
          <p:spPr>
            <a:xfrm>
              <a:off x="3361891" y="3445297"/>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dirty="0">
                  <a:solidFill>
                    <a:schemeClr val="bg1"/>
                  </a:solidFill>
                  <a:latin typeface="Roboto" charset="0"/>
                  <a:ea typeface="Roboto" charset="0"/>
                  <a:cs typeface="Roboto" charset="0"/>
                </a:rPr>
                <a:t>Developer Friendly</a:t>
              </a:r>
            </a:p>
          </p:txBody>
        </p:sp>
        <p:sp>
          <p:nvSpPr>
            <p:cNvPr id="167" name="Text Placeholder 6"/>
            <p:cNvSpPr txBox="1">
              <a:spLocks/>
            </p:cNvSpPr>
            <p:nvPr/>
          </p:nvSpPr>
          <p:spPr>
            <a:xfrm>
              <a:off x="3361892" y="1820970"/>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dirty="0">
                  <a:solidFill>
                    <a:schemeClr val="bg1"/>
                  </a:solidFill>
                  <a:latin typeface="Roboto" charset="0"/>
                  <a:ea typeface="Roboto" charset="0"/>
                  <a:cs typeface="Roboto" charset="0"/>
                </a:rPr>
                <a:t>Tamper Proof</a:t>
              </a:r>
            </a:p>
          </p:txBody>
        </p:sp>
        <p:sp>
          <p:nvSpPr>
            <p:cNvPr id="172" name="Text Placeholder 6"/>
            <p:cNvSpPr txBox="1">
              <a:spLocks/>
            </p:cNvSpPr>
            <p:nvPr/>
          </p:nvSpPr>
          <p:spPr>
            <a:xfrm>
              <a:off x="3361892" y="2649705"/>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dirty="0">
                  <a:solidFill>
                    <a:schemeClr val="bg1"/>
                  </a:solidFill>
                  <a:latin typeface="Roboto" charset="0"/>
                  <a:ea typeface="Roboto" charset="0"/>
                  <a:cs typeface="Roboto" charset="0"/>
                </a:rPr>
                <a:t>Immutable History</a:t>
              </a:r>
            </a:p>
          </p:txBody>
        </p:sp>
        <p:sp>
          <p:nvSpPr>
            <p:cNvPr id="43" name="Text Placeholder 6"/>
            <p:cNvSpPr txBox="1">
              <a:spLocks/>
            </p:cNvSpPr>
            <p:nvPr/>
          </p:nvSpPr>
          <p:spPr>
            <a:xfrm>
              <a:off x="3361892" y="4268356"/>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dirty="0">
                  <a:solidFill>
                    <a:schemeClr val="bg1"/>
                  </a:solidFill>
                  <a:latin typeface="Roboto" charset="0"/>
                  <a:ea typeface="Roboto" charset="0"/>
                  <a:cs typeface="Roboto" charset="0"/>
                </a:rPr>
                <a:t>Economical</a:t>
              </a:r>
            </a:p>
          </p:txBody>
        </p:sp>
        <p:sp>
          <p:nvSpPr>
            <p:cNvPr id="44" name="Text Placeholder 6"/>
            <p:cNvSpPr txBox="1">
              <a:spLocks/>
            </p:cNvSpPr>
            <p:nvPr/>
          </p:nvSpPr>
          <p:spPr>
            <a:xfrm>
              <a:off x="3361892" y="5062518"/>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dirty="0">
                  <a:solidFill>
                    <a:schemeClr val="bg1"/>
                  </a:solidFill>
                  <a:latin typeface="Roboto" charset="0"/>
                  <a:ea typeface="Roboto" charset="0"/>
                  <a:cs typeface="Roboto" charset="0"/>
                </a:rPr>
                <a:t>Performant</a:t>
              </a:r>
            </a:p>
          </p:txBody>
        </p:sp>
        <p:sp>
          <p:nvSpPr>
            <p:cNvPr id="71" name="Text Placeholder 6"/>
            <p:cNvSpPr txBox="1">
              <a:spLocks/>
            </p:cNvSpPr>
            <p:nvPr/>
          </p:nvSpPr>
          <p:spPr>
            <a:xfrm>
              <a:off x="4979057" y="859008"/>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US" sz="1600" b="1" dirty="0" err="1">
                  <a:solidFill>
                    <a:schemeClr val="bg1"/>
                  </a:solidFill>
                  <a:latin typeface="Roboto" charset="0"/>
                  <a:ea typeface="Roboto" charset="0"/>
                  <a:cs typeface="Roboto" charset="0"/>
                </a:rPr>
                <a:t>Blockchain</a:t>
              </a:r>
              <a:endParaRPr lang="en-US" sz="1600" b="1" dirty="0">
                <a:solidFill>
                  <a:schemeClr val="bg1"/>
                </a:solidFill>
                <a:latin typeface="Roboto" charset="0"/>
                <a:ea typeface="Roboto" charset="0"/>
                <a:cs typeface="Roboto" charset="0"/>
              </a:endParaRPr>
            </a:p>
          </p:txBody>
        </p:sp>
        <p:grpSp>
          <p:nvGrpSpPr>
            <p:cNvPr id="2" name="Group 1"/>
            <p:cNvGrpSpPr/>
            <p:nvPr/>
          </p:nvGrpSpPr>
          <p:grpSpPr>
            <a:xfrm>
              <a:off x="5401754" y="1757621"/>
              <a:ext cx="632208" cy="626401"/>
              <a:chOff x="5401754" y="1757621"/>
              <a:chExt cx="632208" cy="626401"/>
            </a:xfrm>
          </p:grpSpPr>
          <p:sp>
            <p:nvSpPr>
              <p:cNvPr id="45" name="Овал 14">
                <a:extLst>
                  <a:ext uri="{FF2B5EF4-FFF2-40B4-BE49-F238E27FC236}">
                    <a16:creationId xmlns:a16="http://schemas.microsoft.com/office/drawing/2014/main" id="{37509FED-DD0F-F949-8A91-F284836E844B}"/>
                  </a:ext>
                </a:extLst>
              </p:cNvPr>
              <p:cNvSpPr/>
              <p:nvPr/>
            </p:nvSpPr>
            <p:spPr>
              <a:xfrm>
                <a:off x="5401754" y="1757621"/>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86" name="Picture 8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6410" y="1837178"/>
                <a:ext cx="302896" cy="440574"/>
              </a:xfrm>
              <a:prstGeom prst="rect">
                <a:avLst/>
              </a:prstGeom>
            </p:spPr>
          </p:pic>
        </p:grpSp>
        <p:grpSp>
          <p:nvGrpSpPr>
            <p:cNvPr id="3" name="Group 2"/>
            <p:cNvGrpSpPr/>
            <p:nvPr/>
          </p:nvGrpSpPr>
          <p:grpSpPr>
            <a:xfrm>
              <a:off x="5401754" y="2583158"/>
              <a:ext cx="632208" cy="626401"/>
              <a:chOff x="5401754" y="2583158"/>
              <a:chExt cx="632208" cy="626401"/>
            </a:xfrm>
          </p:grpSpPr>
          <p:sp>
            <p:nvSpPr>
              <p:cNvPr id="173" name="Овал 14">
                <a:extLst>
                  <a:ext uri="{FF2B5EF4-FFF2-40B4-BE49-F238E27FC236}">
                    <a16:creationId xmlns:a16="http://schemas.microsoft.com/office/drawing/2014/main" id="{37509FED-DD0F-F949-8A91-F284836E844B}"/>
                  </a:ext>
                </a:extLst>
              </p:cNvPr>
              <p:cNvSpPr/>
              <p:nvPr/>
            </p:nvSpPr>
            <p:spPr>
              <a:xfrm>
                <a:off x="5401754" y="2583158"/>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91" name="Picture 9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3742" y="2697007"/>
                <a:ext cx="419782" cy="413951"/>
              </a:xfrm>
              <a:prstGeom prst="rect">
                <a:avLst/>
              </a:prstGeom>
            </p:spPr>
          </p:pic>
        </p:grpSp>
        <p:grpSp>
          <p:nvGrpSpPr>
            <p:cNvPr id="4" name="Group 3"/>
            <p:cNvGrpSpPr/>
            <p:nvPr/>
          </p:nvGrpSpPr>
          <p:grpSpPr>
            <a:xfrm>
              <a:off x="5401754" y="3408695"/>
              <a:ext cx="632208" cy="626401"/>
              <a:chOff x="5401754" y="3408695"/>
              <a:chExt cx="632208" cy="626401"/>
            </a:xfrm>
          </p:grpSpPr>
          <p:sp>
            <p:nvSpPr>
              <p:cNvPr id="163" name="Овал 14">
                <a:extLst>
                  <a:ext uri="{FF2B5EF4-FFF2-40B4-BE49-F238E27FC236}">
                    <a16:creationId xmlns:a16="http://schemas.microsoft.com/office/drawing/2014/main" id="{37509FED-DD0F-F949-8A91-F284836E844B}"/>
                  </a:ext>
                </a:extLst>
              </p:cNvPr>
              <p:cNvSpPr/>
              <p:nvPr/>
            </p:nvSpPr>
            <p:spPr>
              <a:xfrm>
                <a:off x="5401754" y="3408695"/>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1417" y="3470698"/>
                <a:ext cx="342107" cy="476267"/>
              </a:xfrm>
              <a:prstGeom prst="rect">
                <a:avLst/>
              </a:prstGeom>
            </p:spPr>
          </p:pic>
        </p:grpSp>
        <p:grpSp>
          <p:nvGrpSpPr>
            <p:cNvPr id="6" name="Group 5"/>
            <p:cNvGrpSpPr/>
            <p:nvPr/>
          </p:nvGrpSpPr>
          <p:grpSpPr>
            <a:xfrm>
              <a:off x="5401754" y="5030872"/>
              <a:ext cx="632208" cy="626401"/>
              <a:chOff x="5401754" y="5030872"/>
              <a:chExt cx="632208" cy="626401"/>
            </a:xfrm>
          </p:grpSpPr>
          <p:sp>
            <p:nvSpPr>
              <p:cNvPr id="49" name="Овал 14">
                <a:extLst>
                  <a:ext uri="{FF2B5EF4-FFF2-40B4-BE49-F238E27FC236}">
                    <a16:creationId xmlns:a16="http://schemas.microsoft.com/office/drawing/2014/main" id="{37509FED-DD0F-F949-8A91-F284836E844B}"/>
                  </a:ext>
                </a:extLst>
              </p:cNvPr>
              <p:cNvSpPr/>
              <p:nvPr/>
            </p:nvSpPr>
            <p:spPr>
              <a:xfrm>
                <a:off x="5401754" y="503087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96" name="Picture 9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11245" y="5144453"/>
                <a:ext cx="399184" cy="399182"/>
              </a:xfrm>
              <a:prstGeom prst="rect">
                <a:avLst/>
              </a:prstGeom>
            </p:spPr>
          </p:pic>
        </p:grpSp>
        <p:grpSp>
          <p:nvGrpSpPr>
            <p:cNvPr id="5" name="Group 4"/>
            <p:cNvGrpSpPr/>
            <p:nvPr/>
          </p:nvGrpSpPr>
          <p:grpSpPr>
            <a:xfrm>
              <a:off x="5401754" y="4234232"/>
              <a:ext cx="632208" cy="626401"/>
              <a:chOff x="5401754" y="4234232"/>
              <a:chExt cx="632208" cy="626401"/>
            </a:xfrm>
          </p:grpSpPr>
          <p:sp>
            <p:nvSpPr>
              <p:cNvPr id="47" name="Овал 14">
                <a:extLst>
                  <a:ext uri="{FF2B5EF4-FFF2-40B4-BE49-F238E27FC236}">
                    <a16:creationId xmlns:a16="http://schemas.microsoft.com/office/drawing/2014/main" id="{37509FED-DD0F-F949-8A91-F284836E844B}"/>
                  </a:ext>
                </a:extLst>
              </p:cNvPr>
              <p:cNvSpPr/>
              <p:nvPr/>
            </p:nvSpPr>
            <p:spPr>
              <a:xfrm>
                <a:off x="5401754" y="423423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98" name="Picture 9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70333" y="4355113"/>
                <a:ext cx="298973" cy="377426"/>
              </a:xfrm>
              <a:prstGeom prst="rect">
                <a:avLst/>
              </a:prstGeom>
            </p:spPr>
          </p:pic>
        </p:grpSp>
      </p:grpSp>
      <p:grpSp>
        <p:nvGrpSpPr>
          <p:cNvPr id="8" name="Group 7"/>
          <p:cNvGrpSpPr/>
          <p:nvPr/>
        </p:nvGrpSpPr>
        <p:grpSpPr>
          <a:xfrm>
            <a:off x="6914243" y="859008"/>
            <a:ext cx="2039863" cy="4855812"/>
            <a:chOff x="6914243" y="859008"/>
            <a:chExt cx="2039863" cy="4855812"/>
          </a:xfrm>
        </p:grpSpPr>
        <p:sp>
          <p:nvSpPr>
            <p:cNvPr id="72" name="Text Placeholder 6"/>
            <p:cNvSpPr txBox="1">
              <a:spLocks/>
            </p:cNvSpPr>
            <p:nvPr/>
          </p:nvSpPr>
          <p:spPr>
            <a:xfrm>
              <a:off x="7415236" y="859008"/>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US" sz="1600" b="1">
                  <a:solidFill>
                    <a:schemeClr val="bg1"/>
                  </a:solidFill>
                  <a:latin typeface="Roboto" charset="0"/>
                  <a:ea typeface="Roboto" charset="0"/>
                  <a:cs typeface="Roboto" charset="0"/>
                </a:rPr>
                <a:t>Database</a:t>
              </a:r>
              <a:endParaRPr lang="en-US" sz="1600" b="1" dirty="0">
                <a:solidFill>
                  <a:schemeClr val="bg1"/>
                </a:solidFill>
                <a:latin typeface="Roboto" charset="0"/>
                <a:ea typeface="Roboto" charset="0"/>
                <a:cs typeface="Roboto" charset="0"/>
              </a:endParaRPr>
            </a:p>
          </p:txBody>
        </p:sp>
        <p:cxnSp>
          <p:nvCxnSpPr>
            <p:cNvPr id="84" name="Straight Connector 83">
              <a:extLst>
                <a:ext uri="{FF2B5EF4-FFF2-40B4-BE49-F238E27FC236}">
                  <a16:creationId xmlns:a16="http://schemas.microsoft.com/office/drawing/2014/main" id="{6805921C-4D7C-3947-BF43-CA135CB3DB61}"/>
                </a:ext>
              </a:extLst>
            </p:cNvPr>
            <p:cNvCxnSpPr>
              <a:cxnSpLocks/>
            </p:cNvCxnSpPr>
            <p:nvPr/>
          </p:nvCxnSpPr>
          <p:spPr>
            <a:xfrm>
              <a:off x="6914243" y="1140039"/>
              <a:ext cx="0" cy="457478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a:off x="7877615" y="1757621"/>
              <a:ext cx="632208" cy="626401"/>
              <a:chOff x="5401754" y="1757621"/>
              <a:chExt cx="632208" cy="626401"/>
            </a:xfrm>
          </p:grpSpPr>
          <p:sp>
            <p:nvSpPr>
              <p:cNvPr id="116" name="Овал 14">
                <a:extLst>
                  <a:ext uri="{FF2B5EF4-FFF2-40B4-BE49-F238E27FC236}">
                    <a16:creationId xmlns:a16="http://schemas.microsoft.com/office/drawing/2014/main" id="{37509FED-DD0F-F949-8A91-F284836E844B}"/>
                  </a:ext>
                </a:extLst>
              </p:cNvPr>
              <p:cNvSpPr/>
              <p:nvPr/>
            </p:nvSpPr>
            <p:spPr>
              <a:xfrm>
                <a:off x="5401754" y="1757621"/>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17" name="Picture 1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6410" y="1837178"/>
                <a:ext cx="302896" cy="440574"/>
              </a:xfrm>
              <a:prstGeom prst="rect">
                <a:avLst/>
              </a:prstGeom>
            </p:spPr>
          </p:pic>
        </p:grpSp>
        <p:grpSp>
          <p:nvGrpSpPr>
            <p:cNvPr id="118" name="Group 117"/>
            <p:cNvGrpSpPr/>
            <p:nvPr/>
          </p:nvGrpSpPr>
          <p:grpSpPr>
            <a:xfrm>
              <a:off x="7877615" y="2583158"/>
              <a:ext cx="632208" cy="626401"/>
              <a:chOff x="5401754" y="2583158"/>
              <a:chExt cx="632208" cy="626401"/>
            </a:xfrm>
          </p:grpSpPr>
          <p:sp>
            <p:nvSpPr>
              <p:cNvPr id="119" name="Овал 14">
                <a:extLst>
                  <a:ext uri="{FF2B5EF4-FFF2-40B4-BE49-F238E27FC236}">
                    <a16:creationId xmlns:a16="http://schemas.microsoft.com/office/drawing/2014/main" id="{37509FED-DD0F-F949-8A91-F284836E844B}"/>
                  </a:ext>
                </a:extLst>
              </p:cNvPr>
              <p:cNvSpPr/>
              <p:nvPr/>
            </p:nvSpPr>
            <p:spPr>
              <a:xfrm>
                <a:off x="5401754" y="2583158"/>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20" name="Picture 1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3742" y="2697007"/>
                <a:ext cx="419782" cy="413951"/>
              </a:xfrm>
              <a:prstGeom prst="rect">
                <a:avLst/>
              </a:prstGeom>
            </p:spPr>
          </p:pic>
        </p:grpSp>
        <p:grpSp>
          <p:nvGrpSpPr>
            <p:cNvPr id="121" name="Group 120"/>
            <p:cNvGrpSpPr/>
            <p:nvPr/>
          </p:nvGrpSpPr>
          <p:grpSpPr>
            <a:xfrm>
              <a:off x="7877615" y="3408695"/>
              <a:ext cx="632208" cy="626401"/>
              <a:chOff x="5401754" y="3408695"/>
              <a:chExt cx="632208" cy="626401"/>
            </a:xfrm>
          </p:grpSpPr>
          <p:sp>
            <p:nvSpPr>
              <p:cNvPr id="122" name="Овал 14">
                <a:extLst>
                  <a:ext uri="{FF2B5EF4-FFF2-40B4-BE49-F238E27FC236}">
                    <a16:creationId xmlns:a16="http://schemas.microsoft.com/office/drawing/2014/main" id="{37509FED-DD0F-F949-8A91-F284836E844B}"/>
                  </a:ext>
                </a:extLst>
              </p:cNvPr>
              <p:cNvSpPr/>
              <p:nvPr/>
            </p:nvSpPr>
            <p:spPr>
              <a:xfrm>
                <a:off x="5401754" y="3408695"/>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23" name="Picture 1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1417" y="3470698"/>
                <a:ext cx="342107" cy="476267"/>
              </a:xfrm>
              <a:prstGeom prst="rect">
                <a:avLst/>
              </a:prstGeom>
            </p:spPr>
          </p:pic>
        </p:grpSp>
        <p:grpSp>
          <p:nvGrpSpPr>
            <p:cNvPr id="124" name="Group 123"/>
            <p:cNvGrpSpPr/>
            <p:nvPr/>
          </p:nvGrpSpPr>
          <p:grpSpPr>
            <a:xfrm>
              <a:off x="7877615" y="5030872"/>
              <a:ext cx="632208" cy="626401"/>
              <a:chOff x="5401754" y="5030872"/>
              <a:chExt cx="632208" cy="626401"/>
            </a:xfrm>
          </p:grpSpPr>
          <p:sp>
            <p:nvSpPr>
              <p:cNvPr id="125" name="Овал 14">
                <a:extLst>
                  <a:ext uri="{FF2B5EF4-FFF2-40B4-BE49-F238E27FC236}">
                    <a16:creationId xmlns:a16="http://schemas.microsoft.com/office/drawing/2014/main" id="{37509FED-DD0F-F949-8A91-F284836E844B}"/>
                  </a:ext>
                </a:extLst>
              </p:cNvPr>
              <p:cNvSpPr/>
              <p:nvPr/>
            </p:nvSpPr>
            <p:spPr>
              <a:xfrm>
                <a:off x="5401754" y="503087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26" name="Picture 1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11245" y="5144453"/>
                <a:ext cx="399184" cy="399182"/>
              </a:xfrm>
              <a:prstGeom prst="rect">
                <a:avLst/>
              </a:prstGeom>
            </p:spPr>
          </p:pic>
        </p:grpSp>
        <p:grpSp>
          <p:nvGrpSpPr>
            <p:cNvPr id="127" name="Group 126"/>
            <p:cNvGrpSpPr/>
            <p:nvPr/>
          </p:nvGrpSpPr>
          <p:grpSpPr>
            <a:xfrm>
              <a:off x="7877615" y="4234232"/>
              <a:ext cx="632208" cy="626401"/>
              <a:chOff x="5401754" y="4234232"/>
              <a:chExt cx="632208" cy="626401"/>
            </a:xfrm>
          </p:grpSpPr>
          <p:sp>
            <p:nvSpPr>
              <p:cNvPr id="128" name="Овал 14">
                <a:extLst>
                  <a:ext uri="{FF2B5EF4-FFF2-40B4-BE49-F238E27FC236}">
                    <a16:creationId xmlns:a16="http://schemas.microsoft.com/office/drawing/2014/main" id="{37509FED-DD0F-F949-8A91-F284836E844B}"/>
                  </a:ext>
                </a:extLst>
              </p:cNvPr>
              <p:cNvSpPr/>
              <p:nvPr/>
            </p:nvSpPr>
            <p:spPr>
              <a:xfrm>
                <a:off x="5401754" y="423423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29" name="Picture 1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70333" y="4355113"/>
                <a:ext cx="298973" cy="377426"/>
              </a:xfrm>
              <a:prstGeom prst="rect">
                <a:avLst/>
              </a:prstGeom>
            </p:spPr>
          </p:pic>
        </p:grpSp>
      </p:grpSp>
      <p:grpSp>
        <p:nvGrpSpPr>
          <p:cNvPr id="9" name="Group 8"/>
          <p:cNvGrpSpPr/>
          <p:nvPr/>
        </p:nvGrpSpPr>
        <p:grpSpPr>
          <a:xfrm>
            <a:off x="9393492" y="859008"/>
            <a:ext cx="1924610" cy="4855812"/>
            <a:chOff x="9393492" y="859008"/>
            <a:chExt cx="1924610" cy="4855812"/>
          </a:xfrm>
        </p:grpSpPr>
        <p:sp>
          <p:nvSpPr>
            <p:cNvPr id="73" name="Text Placeholder 6"/>
            <p:cNvSpPr txBox="1">
              <a:spLocks/>
            </p:cNvSpPr>
            <p:nvPr/>
          </p:nvSpPr>
          <p:spPr>
            <a:xfrm>
              <a:off x="9779232" y="859008"/>
              <a:ext cx="1538870"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US" sz="1600" b="1" dirty="0">
                  <a:solidFill>
                    <a:schemeClr val="bg1"/>
                  </a:solidFill>
                  <a:latin typeface="Roboto" charset="0"/>
                  <a:ea typeface="Roboto" charset="0"/>
                  <a:cs typeface="Roboto" charset="0"/>
                </a:rPr>
                <a:t>ProvenDB</a:t>
              </a:r>
            </a:p>
          </p:txBody>
        </p:sp>
        <p:cxnSp>
          <p:nvCxnSpPr>
            <p:cNvPr id="85" name="Straight Connector 84">
              <a:extLst>
                <a:ext uri="{FF2B5EF4-FFF2-40B4-BE49-F238E27FC236}">
                  <a16:creationId xmlns:a16="http://schemas.microsoft.com/office/drawing/2014/main" id="{6805921C-4D7C-3947-BF43-CA135CB3DB61}"/>
                </a:ext>
              </a:extLst>
            </p:cNvPr>
            <p:cNvCxnSpPr>
              <a:cxnSpLocks/>
            </p:cNvCxnSpPr>
            <p:nvPr/>
          </p:nvCxnSpPr>
          <p:spPr>
            <a:xfrm>
              <a:off x="9393492" y="1140039"/>
              <a:ext cx="0" cy="457478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3" name="Group 132"/>
            <p:cNvGrpSpPr/>
            <p:nvPr/>
          </p:nvGrpSpPr>
          <p:grpSpPr>
            <a:xfrm>
              <a:off x="10248676" y="1757621"/>
              <a:ext cx="632208" cy="626401"/>
              <a:chOff x="5401754" y="1757621"/>
              <a:chExt cx="632208" cy="626401"/>
            </a:xfrm>
          </p:grpSpPr>
          <p:sp>
            <p:nvSpPr>
              <p:cNvPr id="134" name="Овал 14">
                <a:extLst>
                  <a:ext uri="{FF2B5EF4-FFF2-40B4-BE49-F238E27FC236}">
                    <a16:creationId xmlns:a16="http://schemas.microsoft.com/office/drawing/2014/main" id="{37509FED-DD0F-F949-8A91-F284836E844B}"/>
                  </a:ext>
                </a:extLst>
              </p:cNvPr>
              <p:cNvSpPr/>
              <p:nvPr/>
            </p:nvSpPr>
            <p:spPr>
              <a:xfrm>
                <a:off x="5401754" y="1757621"/>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35" name="Picture 1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6410" y="1837178"/>
                <a:ext cx="302896" cy="440574"/>
              </a:xfrm>
              <a:prstGeom prst="rect">
                <a:avLst/>
              </a:prstGeom>
            </p:spPr>
          </p:pic>
        </p:grpSp>
        <p:grpSp>
          <p:nvGrpSpPr>
            <p:cNvPr id="136" name="Group 135"/>
            <p:cNvGrpSpPr/>
            <p:nvPr/>
          </p:nvGrpSpPr>
          <p:grpSpPr>
            <a:xfrm>
              <a:off x="10248676" y="2583158"/>
              <a:ext cx="632208" cy="626401"/>
              <a:chOff x="5401754" y="2583158"/>
              <a:chExt cx="632208" cy="626401"/>
            </a:xfrm>
          </p:grpSpPr>
          <p:sp>
            <p:nvSpPr>
              <p:cNvPr id="137" name="Овал 14">
                <a:extLst>
                  <a:ext uri="{FF2B5EF4-FFF2-40B4-BE49-F238E27FC236}">
                    <a16:creationId xmlns:a16="http://schemas.microsoft.com/office/drawing/2014/main" id="{37509FED-DD0F-F949-8A91-F284836E844B}"/>
                  </a:ext>
                </a:extLst>
              </p:cNvPr>
              <p:cNvSpPr/>
              <p:nvPr/>
            </p:nvSpPr>
            <p:spPr>
              <a:xfrm>
                <a:off x="5401754" y="2583158"/>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38" name="Picture 1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3742" y="2697007"/>
                <a:ext cx="419782" cy="413951"/>
              </a:xfrm>
              <a:prstGeom prst="rect">
                <a:avLst/>
              </a:prstGeom>
            </p:spPr>
          </p:pic>
        </p:grpSp>
        <p:grpSp>
          <p:nvGrpSpPr>
            <p:cNvPr id="180" name="Group 179"/>
            <p:cNvGrpSpPr/>
            <p:nvPr/>
          </p:nvGrpSpPr>
          <p:grpSpPr>
            <a:xfrm>
              <a:off x="10248676" y="3408695"/>
              <a:ext cx="632208" cy="626401"/>
              <a:chOff x="5401754" y="3408695"/>
              <a:chExt cx="632208" cy="626401"/>
            </a:xfrm>
          </p:grpSpPr>
          <p:sp>
            <p:nvSpPr>
              <p:cNvPr id="181" name="Овал 14">
                <a:extLst>
                  <a:ext uri="{FF2B5EF4-FFF2-40B4-BE49-F238E27FC236}">
                    <a16:creationId xmlns:a16="http://schemas.microsoft.com/office/drawing/2014/main" id="{37509FED-DD0F-F949-8A91-F284836E844B}"/>
                  </a:ext>
                </a:extLst>
              </p:cNvPr>
              <p:cNvSpPr/>
              <p:nvPr/>
            </p:nvSpPr>
            <p:spPr>
              <a:xfrm>
                <a:off x="5401754" y="3408695"/>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82" name="Picture 18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1417" y="3470698"/>
                <a:ext cx="342107" cy="476267"/>
              </a:xfrm>
              <a:prstGeom prst="rect">
                <a:avLst/>
              </a:prstGeom>
            </p:spPr>
          </p:pic>
        </p:grpSp>
        <p:grpSp>
          <p:nvGrpSpPr>
            <p:cNvPr id="183" name="Group 182"/>
            <p:cNvGrpSpPr/>
            <p:nvPr/>
          </p:nvGrpSpPr>
          <p:grpSpPr>
            <a:xfrm>
              <a:off x="10248676" y="5030872"/>
              <a:ext cx="632208" cy="626401"/>
              <a:chOff x="5401754" y="5030872"/>
              <a:chExt cx="632208" cy="626401"/>
            </a:xfrm>
          </p:grpSpPr>
          <p:sp>
            <p:nvSpPr>
              <p:cNvPr id="184" name="Овал 14">
                <a:extLst>
                  <a:ext uri="{FF2B5EF4-FFF2-40B4-BE49-F238E27FC236}">
                    <a16:creationId xmlns:a16="http://schemas.microsoft.com/office/drawing/2014/main" id="{37509FED-DD0F-F949-8A91-F284836E844B}"/>
                  </a:ext>
                </a:extLst>
              </p:cNvPr>
              <p:cNvSpPr/>
              <p:nvPr/>
            </p:nvSpPr>
            <p:spPr>
              <a:xfrm>
                <a:off x="5401754" y="503087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85" name="Picture 18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11245" y="5144453"/>
                <a:ext cx="399184" cy="399182"/>
              </a:xfrm>
              <a:prstGeom prst="rect">
                <a:avLst/>
              </a:prstGeom>
            </p:spPr>
          </p:pic>
        </p:grpSp>
        <p:grpSp>
          <p:nvGrpSpPr>
            <p:cNvPr id="186" name="Group 185"/>
            <p:cNvGrpSpPr/>
            <p:nvPr/>
          </p:nvGrpSpPr>
          <p:grpSpPr>
            <a:xfrm>
              <a:off x="10248676" y="4234232"/>
              <a:ext cx="632208" cy="626401"/>
              <a:chOff x="5401754" y="4234232"/>
              <a:chExt cx="632208" cy="626401"/>
            </a:xfrm>
          </p:grpSpPr>
          <p:sp>
            <p:nvSpPr>
              <p:cNvPr id="187" name="Овал 14">
                <a:extLst>
                  <a:ext uri="{FF2B5EF4-FFF2-40B4-BE49-F238E27FC236}">
                    <a16:creationId xmlns:a16="http://schemas.microsoft.com/office/drawing/2014/main" id="{37509FED-DD0F-F949-8A91-F284836E844B}"/>
                  </a:ext>
                </a:extLst>
              </p:cNvPr>
              <p:cNvSpPr/>
              <p:nvPr/>
            </p:nvSpPr>
            <p:spPr>
              <a:xfrm>
                <a:off x="5401754" y="4234232"/>
                <a:ext cx="632208" cy="626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188" name="Picture 18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70333" y="4355113"/>
                <a:ext cx="298973" cy="377426"/>
              </a:xfrm>
              <a:prstGeom prst="rect">
                <a:avLst/>
              </a:prstGeom>
            </p:spPr>
          </p:pic>
        </p:grpSp>
      </p:grpSp>
      <p:pic>
        <p:nvPicPr>
          <p:cNvPr id="191" name="Picture 190" descr="A close up of a sign&#10;&#10;Description automatically generated">
            <a:extLst>
              <a:ext uri="{FF2B5EF4-FFF2-40B4-BE49-F238E27FC236}">
                <a16:creationId xmlns:a16="http://schemas.microsoft.com/office/drawing/2014/main" id="{9974EA3A-6E0E-CE4F-A2E2-23C0CDB91ED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65915" y="3377392"/>
            <a:ext cx="703886" cy="703886"/>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9974EA3A-6E0E-CE4F-A2E2-23C0CDB91ED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65915" y="4187306"/>
            <a:ext cx="703886" cy="703886"/>
          </a:xfrm>
          <a:prstGeom prst="rect">
            <a:avLst/>
          </a:prstGeom>
        </p:spPr>
      </p:pic>
      <p:pic>
        <p:nvPicPr>
          <p:cNvPr id="193" name="Picture 192" descr="A close up of a sign&#10;&#10;Description automatically generated">
            <a:extLst>
              <a:ext uri="{FF2B5EF4-FFF2-40B4-BE49-F238E27FC236}">
                <a16:creationId xmlns:a16="http://schemas.microsoft.com/office/drawing/2014/main" id="{9974EA3A-6E0E-CE4F-A2E2-23C0CDB91ED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65915" y="4992101"/>
            <a:ext cx="703886" cy="703886"/>
          </a:xfrm>
          <a:prstGeom prst="rect">
            <a:avLst/>
          </a:prstGeom>
        </p:spPr>
      </p:pic>
      <p:pic>
        <p:nvPicPr>
          <p:cNvPr id="194" name="Picture 193" descr="A close up of a sign&#10;&#10;Description automatically generated">
            <a:extLst>
              <a:ext uri="{FF2B5EF4-FFF2-40B4-BE49-F238E27FC236}">
                <a16:creationId xmlns:a16="http://schemas.microsoft.com/office/drawing/2014/main" id="{9974EA3A-6E0E-CE4F-A2E2-23C0CDB91ED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841776" y="1722451"/>
            <a:ext cx="703886" cy="703886"/>
          </a:xfrm>
          <a:prstGeom prst="rect">
            <a:avLst/>
          </a:prstGeom>
        </p:spPr>
      </p:pic>
      <p:pic>
        <p:nvPicPr>
          <p:cNvPr id="195" name="Picture 194" descr="A close up of a sign&#10;&#10;Description automatically generated">
            <a:extLst>
              <a:ext uri="{FF2B5EF4-FFF2-40B4-BE49-F238E27FC236}">
                <a16:creationId xmlns:a16="http://schemas.microsoft.com/office/drawing/2014/main" id="{9974EA3A-6E0E-CE4F-A2E2-23C0CDB91ED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841776" y="2532365"/>
            <a:ext cx="703886" cy="703886"/>
          </a:xfrm>
          <a:prstGeom prst="rect">
            <a:avLst/>
          </a:prstGeom>
        </p:spPr>
      </p:pic>
      <p:sp>
        <p:nvSpPr>
          <p:cNvPr id="10" name="Title 9">
            <a:extLst>
              <a:ext uri="{FF2B5EF4-FFF2-40B4-BE49-F238E27FC236}">
                <a16:creationId xmlns:a16="http://schemas.microsoft.com/office/drawing/2014/main" id="{62D87E7F-B4BB-344D-9681-48057B195953}"/>
              </a:ext>
            </a:extLst>
          </p:cNvPr>
          <p:cNvSpPr>
            <a:spLocks noGrp="1"/>
          </p:cNvSpPr>
          <p:nvPr>
            <p:ph type="title" idx="4294967295"/>
          </p:nvPr>
        </p:nvSpPr>
        <p:spPr/>
        <p:txBody>
          <a:bodyPr/>
          <a:lstStyle/>
          <a:p>
            <a:r>
              <a:rPr lang="en-US" dirty="0"/>
              <a:t>Why it matters</a:t>
            </a:r>
          </a:p>
        </p:txBody>
      </p:sp>
    </p:spTree>
    <p:extLst>
      <p:ext uri="{BB962C8B-B14F-4D97-AF65-F5344CB8AC3E}">
        <p14:creationId xmlns:p14="http://schemas.microsoft.com/office/powerpoint/2010/main" val="183266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500"/>
                                        <p:tgtEl>
                                          <p:spTgt spid="191"/>
                                        </p:tgtEl>
                                      </p:cBhvr>
                                    </p:animEffect>
                                  </p:childTnLst>
                                </p:cTn>
                              </p:par>
                              <p:par>
                                <p:cTn id="13" presetID="10" presetClass="entr" presetSubtype="0" fill="hold" nodeType="withEffect">
                                  <p:stCondLst>
                                    <p:cond delay="0"/>
                                  </p:stCondLst>
                                  <p:childTnLst>
                                    <p:set>
                                      <p:cBhvr>
                                        <p:cTn id="14" dur="1" fill="hold">
                                          <p:stCondLst>
                                            <p:cond delay="0"/>
                                          </p:stCondLst>
                                        </p:cTn>
                                        <p:tgtEl>
                                          <p:spTgt spid="192"/>
                                        </p:tgtEl>
                                        <p:attrNameLst>
                                          <p:attrName>style.visibility</p:attrName>
                                        </p:attrNameLst>
                                      </p:cBhvr>
                                      <p:to>
                                        <p:strVal val="visible"/>
                                      </p:to>
                                    </p:set>
                                    <p:animEffect transition="in" filter="fade">
                                      <p:cBhvr>
                                        <p:cTn id="15" dur="500"/>
                                        <p:tgtEl>
                                          <p:spTgt spid="192"/>
                                        </p:tgtEl>
                                      </p:cBhvr>
                                    </p:animEffect>
                                  </p:childTnLst>
                                </p:cTn>
                              </p:par>
                              <p:par>
                                <p:cTn id="16" presetID="10" presetClass="entr" presetSubtype="0" fill="hold" nodeType="withEffect">
                                  <p:stCondLst>
                                    <p:cond delay="0"/>
                                  </p:stCondLst>
                                  <p:childTnLst>
                                    <p:set>
                                      <p:cBhvr>
                                        <p:cTn id="17" dur="1" fill="hold">
                                          <p:stCondLst>
                                            <p:cond delay="0"/>
                                          </p:stCondLst>
                                        </p:cTn>
                                        <p:tgtEl>
                                          <p:spTgt spid="193"/>
                                        </p:tgtEl>
                                        <p:attrNameLst>
                                          <p:attrName>style.visibility</p:attrName>
                                        </p:attrNameLst>
                                      </p:cBhvr>
                                      <p:to>
                                        <p:strVal val="visible"/>
                                      </p:to>
                                    </p:set>
                                    <p:animEffect transition="in" filter="fade">
                                      <p:cBhvr>
                                        <p:cTn id="18" dur="500"/>
                                        <p:tgtEl>
                                          <p:spTgt spid="1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par>
                                <p:cTn id="29" presetID="10" presetClass="entr" presetSubtype="0" fill="hold" nodeType="withEffect">
                                  <p:stCondLst>
                                    <p:cond delay="0"/>
                                  </p:stCondLst>
                                  <p:childTnLst>
                                    <p:set>
                                      <p:cBhvr>
                                        <p:cTn id="30" dur="1" fill="hold">
                                          <p:stCondLst>
                                            <p:cond delay="0"/>
                                          </p:stCondLst>
                                        </p:cTn>
                                        <p:tgtEl>
                                          <p:spTgt spid="195"/>
                                        </p:tgtEl>
                                        <p:attrNameLst>
                                          <p:attrName>style.visibility</p:attrName>
                                        </p:attrNameLst>
                                      </p:cBhvr>
                                      <p:to>
                                        <p:strVal val="visible"/>
                                      </p:to>
                                    </p:set>
                                    <p:animEffect transition="in" filter="fade">
                                      <p:cBhvr>
                                        <p:cTn id="31" dur="500"/>
                                        <p:tgtEl>
                                          <p:spTgt spid="19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C85A17-DFA5-D543-A080-C06F38B8FD4D}"/>
              </a:ext>
            </a:extLst>
          </p:cNvPr>
          <p:cNvPicPr>
            <a:picLocks noChangeAspect="1"/>
          </p:cNvPicPr>
          <p:nvPr/>
        </p:nvPicPr>
        <p:blipFill>
          <a:blip r:embed="rId3"/>
          <a:stretch>
            <a:fillRect/>
          </a:stretch>
        </p:blipFill>
        <p:spPr>
          <a:xfrm>
            <a:off x="1009155" y="1329609"/>
            <a:ext cx="8118370" cy="4454768"/>
          </a:xfrm>
          <a:prstGeom prst="rect">
            <a:avLst/>
          </a:prstGeom>
        </p:spPr>
      </p:pic>
      <p:sp>
        <p:nvSpPr>
          <p:cNvPr id="4" name="Title 3">
            <a:extLst>
              <a:ext uri="{FF2B5EF4-FFF2-40B4-BE49-F238E27FC236}">
                <a16:creationId xmlns:a16="http://schemas.microsoft.com/office/drawing/2014/main" id="{AD5704A0-DFEE-6B41-AEC1-891301AD6777}"/>
              </a:ext>
            </a:extLst>
          </p:cNvPr>
          <p:cNvSpPr>
            <a:spLocks noGrp="1"/>
          </p:cNvSpPr>
          <p:nvPr>
            <p:ph type="title" idx="4294967295"/>
          </p:nvPr>
        </p:nvSpPr>
        <p:spPr/>
        <p:txBody>
          <a:bodyPr>
            <a:normAutofit/>
          </a:bodyPr>
          <a:lstStyle/>
          <a:p>
            <a:pPr rtl="0" eaLnBrk="1" latinLnBrk="0" hangingPunct="1"/>
            <a:r>
              <a:rPr lang="en-US" kern="1200" dirty="0">
                <a:effectLst/>
                <a:latin typeface="Calibri" panose="020F0502020204030204" pitchFamily="34" charset="0"/>
                <a:ea typeface="+mn-ea"/>
                <a:cs typeface="+mn-cs"/>
              </a:rPr>
              <a:t>Gartner market breakdown</a:t>
            </a:r>
            <a:endParaRPr lang="en-AU" sz="4800" dirty="0">
              <a:effectLst/>
            </a:endParaRPr>
          </a:p>
          <a:p>
            <a:endParaRPr lang="en-US" sz="4800" dirty="0"/>
          </a:p>
        </p:txBody>
      </p:sp>
    </p:spTree>
    <p:extLst>
      <p:ext uri="{BB962C8B-B14F-4D97-AF65-F5344CB8AC3E}">
        <p14:creationId xmlns:p14="http://schemas.microsoft.com/office/powerpoint/2010/main" val="46928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Content Placeholder 2"/>
          <p:cNvSpPr txBox="1">
            <a:spLocks/>
          </p:cNvSpPr>
          <p:nvPr/>
        </p:nvSpPr>
        <p:spPr>
          <a:xfrm>
            <a:off x="1778707" y="1414661"/>
            <a:ext cx="3634481" cy="49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b="1" dirty="0">
                <a:solidFill>
                  <a:schemeClr val="bg1"/>
                </a:solidFill>
                <a:latin typeface="Roboto" charset="0"/>
                <a:ea typeface="Roboto" charset="0"/>
                <a:cs typeface="Roboto" charset="0"/>
              </a:rPr>
              <a:t>Platform</a:t>
            </a:r>
          </a:p>
        </p:txBody>
      </p:sp>
      <p:sp>
        <p:nvSpPr>
          <p:cNvPr id="69" name="Content Placeholder 2"/>
          <p:cNvSpPr txBox="1">
            <a:spLocks/>
          </p:cNvSpPr>
          <p:nvPr/>
        </p:nvSpPr>
        <p:spPr>
          <a:xfrm>
            <a:off x="6640769" y="1414661"/>
            <a:ext cx="3634481" cy="49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b="1" dirty="0">
                <a:solidFill>
                  <a:schemeClr val="bg1"/>
                </a:solidFill>
                <a:latin typeface="Roboto" charset="0"/>
                <a:ea typeface="Roboto" charset="0"/>
                <a:cs typeface="Roboto" charset="0"/>
              </a:rPr>
              <a:t>Verticals</a:t>
            </a:r>
          </a:p>
        </p:txBody>
      </p:sp>
      <p:grpSp>
        <p:nvGrpSpPr>
          <p:cNvPr id="2" name="Group 1"/>
          <p:cNvGrpSpPr/>
          <p:nvPr/>
        </p:nvGrpSpPr>
        <p:grpSpPr>
          <a:xfrm>
            <a:off x="6640769" y="4740446"/>
            <a:ext cx="3993790" cy="1233676"/>
            <a:chOff x="6665483" y="4740446"/>
            <a:chExt cx="3993790" cy="1233676"/>
          </a:xfrm>
        </p:grpSpPr>
        <p:sp>
          <p:nvSpPr>
            <p:cNvPr id="64" name="Text Placeholder 5"/>
            <p:cNvSpPr txBox="1">
              <a:spLocks/>
            </p:cNvSpPr>
            <p:nvPr/>
          </p:nvSpPr>
          <p:spPr>
            <a:xfrm>
              <a:off x="7539800" y="5327717"/>
              <a:ext cx="3119473"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Legal document management system with Blockchain proofs.</a:t>
              </a:r>
            </a:p>
          </p:txBody>
        </p:sp>
        <p:sp>
          <p:nvSpPr>
            <p:cNvPr id="65" name="Text Placeholder 6"/>
            <p:cNvSpPr txBox="1">
              <a:spLocks/>
            </p:cNvSpPr>
            <p:nvPr/>
          </p:nvSpPr>
          <p:spPr>
            <a:xfrm>
              <a:off x="7539800" y="4740446"/>
              <a:ext cx="2669073"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Legally Proven</a:t>
              </a:r>
            </a:p>
          </p:txBody>
        </p:sp>
        <p:sp>
          <p:nvSpPr>
            <p:cNvPr id="66" name="Овал 14">
              <a:extLst>
                <a:ext uri="{FF2B5EF4-FFF2-40B4-BE49-F238E27FC236}">
                  <a16:creationId xmlns:a16="http://schemas.microsoft.com/office/drawing/2014/main" id="{37509FED-DD0F-F949-8A91-F284836E844B}"/>
                </a:ext>
              </a:extLst>
            </p:cNvPr>
            <p:cNvSpPr/>
            <p:nvPr/>
          </p:nvSpPr>
          <p:spPr>
            <a:xfrm>
              <a:off x="6665483" y="4743920"/>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357" y="4861170"/>
              <a:ext cx="428878" cy="450648"/>
            </a:xfrm>
            <a:prstGeom prst="rect">
              <a:avLst/>
            </a:prstGeom>
          </p:spPr>
        </p:pic>
      </p:grpSp>
      <p:grpSp>
        <p:nvGrpSpPr>
          <p:cNvPr id="6" name="Group 5"/>
          <p:cNvGrpSpPr/>
          <p:nvPr/>
        </p:nvGrpSpPr>
        <p:grpSpPr>
          <a:xfrm>
            <a:off x="1895148" y="3371859"/>
            <a:ext cx="3993790" cy="1233676"/>
            <a:chOff x="1919862" y="3371859"/>
            <a:chExt cx="3993790" cy="1233676"/>
          </a:xfrm>
        </p:grpSpPr>
        <p:sp>
          <p:nvSpPr>
            <p:cNvPr id="44" name="Text Placeholder 5"/>
            <p:cNvSpPr txBox="1">
              <a:spLocks/>
            </p:cNvSpPr>
            <p:nvPr/>
          </p:nvSpPr>
          <p:spPr>
            <a:xfrm>
              <a:off x="2794179" y="3959130"/>
              <a:ext cx="3119473"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Entice exciting applications </a:t>
              </a:r>
              <a:r>
                <a:rPr lang="mr-IN" sz="1200" dirty="0">
                  <a:solidFill>
                    <a:schemeClr val="bg1"/>
                  </a:solidFill>
                  <a:latin typeface="Roboto" charset="0"/>
                  <a:ea typeface="Roboto" charset="0"/>
                  <a:cs typeface="Roboto" charset="0"/>
                </a:rPr>
                <a:t>–</a:t>
              </a:r>
              <a:r>
                <a:rPr lang="en-US" sz="1200" dirty="0">
                  <a:solidFill>
                    <a:schemeClr val="bg1"/>
                  </a:solidFill>
                  <a:latin typeface="Roboto" charset="0"/>
                  <a:ea typeface="Roboto" charset="0"/>
                  <a:cs typeface="Roboto" charset="0"/>
                </a:rPr>
                <a:t> especially those based on MongoDB to migrate to ProvenDB and add Blockchain capabilities.</a:t>
              </a:r>
            </a:p>
          </p:txBody>
        </p:sp>
        <p:sp>
          <p:nvSpPr>
            <p:cNvPr id="45" name="Text Placeholder 6"/>
            <p:cNvSpPr txBox="1">
              <a:spLocks/>
            </p:cNvSpPr>
            <p:nvPr/>
          </p:nvSpPr>
          <p:spPr>
            <a:xfrm>
              <a:off x="2794179" y="3371859"/>
              <a:ext cx="2669073"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Migration</a:t>
              </a:r>
            </a:p>
          </p:txBody>
        </p:sp>
        <p:sp>
          <p:nvSpPr>
            <p:cNvPr id="46" name="Овал 14">
              <a:extLst>
                <a:ext uri="{FF2B5EF4-FFF2-40B4-BE49-F238E27FC236}">
                  <a16:creationId xmlns:a16="http://schemas.microsoft.com/office/drawing/2014/main" id="{37509FED-DD0F-F949-8A91-F284836E844B}"/>
                </a:ext>
              </a:extLst>
            </p:cNvPr>
            <p:cNvSpPr/>
            <p:nvPr/>
          </p:nvSpPr>
          <p:spPr>
            <a:xfrm>
              <a:off x="1919862" y="3375333"/>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3372" y="3501418"/>
              <a:ext cx="454060" cy="427230"/>
            </a:xfrm>
            <a:prstGeom prst="rect">
              <a:avLst/>
            </a:prstGeom>
          </p:spPr>
        </p:pic>
      </p:grpSp>
      <p:grpSp>
        <p:nvGrpSpPr>
          <p:cNvPr id="5" name="Group 4"/>
          <p:cNvGrpSpPr/>
          <p:nvPr/>
        </p:nvGrpSpPr>
        <p:grpSpPr>
          <a:xfrm>
            <a:off x="1895148" y="4740446"/>
            <a:ext cx="3993790" cy="1233676"/>
            <a:chOff x="1919862" y="4740446"/>
            <a:chExt cx="3993790" cy="1233676"/>
          </a:xfrm>
        </p:grpSpPr>
        <p:sp>
          <p:nvSpPr>
            <p:cNvPr id="49" name="Text Placeholder 5"/>
            <p:cNvSpPr txBox="1">
              <a:spLocks/>
            </p:cNvSpPr>
            <p:nvPr/>
          </p:nvSpPr>
          <p:spPr>
            <a:xfrm>
              <a:off x="2794179" y="5327717"/>
              <a:ext cx="3119473"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Build strategic partnerships with platform providers. Most important partner is MongoDB.</a:t>
              </a:r>
            </a:p>
          </p:txBody>
        </p:sp>
        <p:sp>
          <p:nvSpPr>
            <p:cNvPr id="50" name="Text Placeholder 6"/>
            <p:cNvSpPr txBox="1">
              <a:spLocks/>
            </p:cNvSpPr>
            <p:nvPr/>
          </p:nvSpPr>
          <p:spPr>
            <a:xfrm>
              <a:off x="2794179" y="4740446"/>
              <a:ext cx="2669073"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Partner</a:t>
              </a:r>
            </a:p>
          </p:txBody>
        </p:sp>
        <p:sp>
          <p:nvSpPr>
            <p:cNvPr id="51" name="Овал 14">
              <a:extLst>
                <a:ext uri="{FF2B5EF4-FFF2-40B4-BE49-F238E27FC236}">
                  <a16:creationId xmlns:a16="http://schemas.microsoft.com/office/drawing/2014/main" id="{37509FED-DD0F-F949-8A91-F284836E844B}"/>
                </a:ext>
              </a:extLst>
            </p:cNvPr>
            <p:cNvSpPr/>
            <p:nvPr/>
          </p:nvSpPr>
          <p:spPr>
            <a:xfrm>
              <a:off x="1919862" y="4743920"/>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26" name="Picture 25"/>
            <p:cNvPicPr>
              <a:picLocks noChangeAspect="1"/>
            </p:cNvPicPr>
            <p:nvPr/>
          </p:nvPicPr>
          <p:blipFill>
            <a:blip r:embed="rId5"/>
            <a:stretch>
              <a:fillRect/>
            </a:stretch>
          </p:blipFill>
          <p:spPr>
            <a:xfrm>
              <a:off x="2171871" y="4858515"/>
              <a:ext cx="212607" cy="469202"/>
            </a:xfrm>
            <a:prstGeom prst="rect">
              <a:avLst/>
            </a:prstGeom>
          </p:spPr>
        </p:pic>
      </p:grpSp>
      <p:grpSp>
        <p:nvGrpSpPr>
          <p:cNvPr id="3" name="Group 2"/>
          <p:cNvGrpSpPr/>
          <p:nvPr/>
        </p:nvGrpSpPr>
        <p:grpSpPr>
          <a:xfrm>
            <a:off x="6640769" y="3371859"/>
            <a:ext cx="3993790" cy="1233676"/>
            <a:chOff x="6665483" y="3371859"/>
            <a:chExt cx="3993790" cy="1233676"/>
          </a:xfrm>
        </p:grpSpPr>
        <p:sp>
          <p:nvSpPr>
            <p:cNvPr id="59" name="Text Placeholder 5"/>
            <p:cNvSpPr txBox="1">
              <a:spLocks/>
            </p:cNvSpPr>
            <p:nvPr/>
          </p:nvSpPr>
          <p:spPr>
            <a:xfrm>
              <a:off x="7539800" y="3959130"/>
              <a:ext cx="3119473"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Secure, tamper-proof log management.</a:t>
              </a:r>
            </a:p>
          </p:txBody>
        </p:sp>
        <p:sp>
          <p:nvSpPr>
            <p:cNvPr id="60" name="Text Placeholder 6"/>
            <p:cNvSpPr txBox="1">
              <a:spLocks/>
            </p:cNvSpPr>
            <p:nvPr/>
          </p:nvSpPr>
          <p:spPr>
            <a:xfrm>
              <a:off x="7539800" y="3371859"/>
              <a:ext cx="2669073"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err="1">
                  <a:solidFill>
                    <a:schemeClr val="bg1"/>
                  </a:solidFill>
                  <a:latin typeface="Roboto" charset="0"/>
                  <a:ea typeface="Roboto" charset="0"/>
                  <a:cs typeface="Roboto" charset="0"/>
                </a:rPr>
                <a:t>ProvenLogs</a:t>
              </a:r>
              <a:endParaRPr lang="en-US" b="1" dirty="0">
                <a:solidFill>
                  <a:schemeClr val="bg1"/>
                </a:solidFill>
                <a:latin typeface="Roboto" charset="0"/>
                <a:ea typeface="Roboto" charset="0"/>
                <a:cs typeface="Roboto" charset="0"/>
              </a:endParaRPr>
            </a:p>
          </p:txBody>
        </p:sp>
        <p:sp>
          <p:nvSpPr>
            <p:cNvPr id="61" name="Овал 14">
              <a:extLst>
                <a:ext uri="{FF2B5EF4-FFF2-40B4-BE49-F238E27FC236}">
                  <a16:creationId xmlns:a16="http://schemas.microsoft.com/office/drawing/2014/main" id="{37509FED-DD0F-F949-8A91-F284836E844B}"/>
                </a:ext>
              </a:extLst>
            </p:cNvPr>
            <p:cNvSpPr/>
            <p:nvPr/>
          </p:nvSpPr>
          <p:spPr>
            <a:xfrm>
              <a:off x="6665483" y="3375333"/>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6438" y="3503778"/>
              <a:ext cx="294714" cy="428674"/>
            </a:xfrm>
            <a:prstGeom prst="rect">
              <a:avLst/>
            </a:prstGeom>
          </p:spPr>
        </p:pic>
      </p:grpSp>
      <p:grpSp>
        <p:nvGrpSpPr>
          <p:cNvPr id="4" name="Group 3"/>
          <p:cNvGrpSpPr/>
          <p:nvPr/>
        </p:nvGrpSpPr>
        <p:grpSpPr>
          <a:xfrm>
            <a:off x="6640769" y="2003272"/>
            <a:ext cx="3993790" cy="1233676"/>
            <a:chOff x="6665483" y="2003272"/>
            <a:chExt cx="3993790" cy="1233676"/>
          </a:xfrm>
        </p:grpSpPr>
        <p:sp>
          <p:nvSpPr>
            <p:cNvPr id="54" name="Text Placeholder 5"/>
            <p:cNvSpPr txBox="1">
              <a:spLocks/>
            </p:cNvSpPr>
            <p:nvPr/>
          </p:nvSpPr>
          <p:spPr>
            <a:xfrm>
              <a:off x="7539800" y="2590543"/>
              <a:ext cx="3119473"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Our consumer-facing user-friendly, personal document Blockchain storage platform. Available now.</a:t>
              </a:r>
            </a:p>
          </p:txBody>
        </p:sp>
        <p:sp>
          <p:nvSpPr>
            <p:cNvPr id="55" name="Text Placeholder 6"/>
            <p:cNvSpPr txBox="1">
              <a:spLocks/>
            </p:cNvSpPr>
            <p:nvPr/>
          </p:nvSpPr>
          <p:spPr>
            <a:xfrm>
              <a:off x="7539800" y="2003272"/>
              <a:ext cx="2669073"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err="1">
                  <a:solidFill>
                    <a:schemeClr val="bg1"/>
                  </a:solidFill>
                  <a:latin typeface="Roboto" charset="0"/>
                  <a:ea typeface="Roboto" charset="0"/>
                  <a:cs typeface="Roboto" charset="0"/>
                </a:rPr>
                <a:t>ProvenDocs</a:t>
              </a:r>
              <a:endParaRPr lang="en-US" b="1" dirty="0">
                <a:solidFill>
                  <a:schemeClr val="bg1"/>
                </a:solidFill>
                <a:latin typeface="Roboto" charset="0"/>
                <a:ea typeface="Roboto" charset="0"/>
                <a:cs typeface="Roboto" charset="0"/>
              </a:endParaRPr>
            </a:p>
          </p:txBody>
        </p:sp>
        <p:sp>
          <p:nvSpPr>
            <p:cNvPr id="56" name="Овал 14">
              <a:extLst>
                <a:ext uri="{FF2B5EF4-FFF2-40B4-BE49-F238E27FC236}">
                  <a16:creationId xmlns:a16="http://schemas.microsoft.com/office/drawing/2014/main" id="{37509FED-DD0F-F949-8A91-F284836E844B}"/>
                </a:ext>
              </a:extLst>
            </p:cNvPr>
            <p:cNvSpPr/>
            <p:nvPr/>
          </p:nvSpPr>
          <p:spPr>
            <a:xfrm>
              <a:off x="6665483" y="2006746"/>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0382" y="2145323"/>
              <a:ext cx="377852" cy="418642"/>
            </a:xfrm>
            <a:prstGeom prst="rect">
              <a:avLst/>
            </a:prstGeom>
          </p:spPr>
        </p:pic>
      </p:grpSp>
      <p:grpSp>
        <p:nvGrpSpPr>
          <p:cNvPr id="7" name="Group 6"/>
          <p:cNvGrpSpPr/>
          <p:nvPr/>
        </p:nvGrpSpPr>
        <p:grpSpPr>
          <a:xfrm>
            <a:off x="1895148" y="2003272"/>
            <a:ext cx="3993790" cy="1233676"/>
            <a:chOff x="1919862" y="2003272"/>
            <a:chExt cx="3993790" cy="1233676"/>
          </a:xfrm>
        </p:grpSpPr>
        <p:sp>
          <p:nvSpPr>
            <p:cNvPr id="166" name="Text Placeholder 5"/>
            <p:cNvSpPr txBox="1">
              <a:spLocks/>
            </p:cNvSpPr>
            <p:nvPr/>
          </p:nvSpPr>
          <p:spPr>
            <a:xfrm>
              <a:off x="2794179" y="2590543"/>
              <a:ext cx="3119473" cy="646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SzPct val="100000"/>
                <a:buNone/>
              </a:pPr>
              <a:r>
                <a:rPr lang="en-US" sz="1200" dirty="0">
                  <a:solidFill>
                    <a:schemeClr val="bg1"/>
                  </a:solidFill>
                  <a:latin typeface="Roboto" charset="0"/>
                  <a:ea typeface="Roboto" charset="0"/>
                  <a:cs typeface="Roboto" charset="0"/>
                </a:rPr>
                <a:t>Encourage developers to build Blockchain applications with ProvenDB. Long term this is essential, but takes time</a:t>
              </a:r>
              <a:r>
                <a:rPr lang="mr-IN" sz="1200" dirty="0">
                  <a:solidFill>
                    <a:schemeClr val="bg1"/>
                  </a:solidFill>
                  <a:latin typeface="Roboto" charset="0"/>
                  <a:ea typeface="Roboto" charset="0"/>
                  <a:cs typeface="Roboto" charset="0"/>
                </a:rPr>
                <a:t>…</a:t>
              </a:r>
              <a:endParaRPr lang="en-US" sz="1200" dirty="0">
                <a:solidFill>
                  <a:schemeClr val="bg1"/>
                </a:solidFill>
                <a:latin typeface="Roboto" charset="0"/>
                <a:ea typeface="Roboto" charset="0"/>
                <a:cs typeface="Roboto" charset="0"/>
              </a:endParaRPr>
            </a:p>
          </p:txBody>
        </p:sp>
        <p:sp>
          <p:nvSpPr>
            <p:cNvPr id="167" name="Text Placeholder 6"/>
            <p:cNvSpPr txBox="1">
              <a:spLocks/>
            </p:cNvSpPr>
            <p:nvPr/>
          </p:nvSpPr>
          <p:spPr>
            <a:xfrm>
              <a:off x="2794179" y="2003272"/>
              <a:ext cx="2669073" cy="563052"/>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SzPct val="100000"/>
              </a:pPr>
              <a:r>
                <a:rPr lang="en-US" b="1" dirty="0">
                  <a:solidFill>
                    <a:schemeClr val="bg1"/>
                  </a:solidFill>
                  <a:latin typeface="Roboto" charset="0"/>
                  <a:ea typeface="Roboto" charset="0"/>
                  <a:cs typeface="Roboto" charset="0"/>
                </a:rPr>
                <a:t>Developers, Developers, Developers</a:t>
              </a:r>
            </a:p>
          </p:txBody>
        </p:sp>
        <p:sp>
          <p:nvSpPr>
            <p:cNvPr id="168" name="Овал 14">
              <a:extLst>
                <a:ext uri="{FF2B5EF4-FFF2-40B4-BE49-F238E27FC236}">
                  <a16:creationId xmlns:a16="http://schemas.microsoft.com/office/drawing/2014/main" id="{37509FED-DD0F-F949-8A91-F284836E844B}"/>
                </a:ext>
              </a:extLst>
            </p:cNvPr>
            <p:cNvSpPr/>
            <p:nvPr/>
          </p:nvSpPr>
          <p:spPr>
            <a:xfrm>
              <a:off x="1919862" y="2006746"/>
              <a:ext cx="716627" cy="7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7289" y="2112985"/>
              <a:ext cx="361769" cy="503639"/>
            </a:xfrm>
            <a:prstGeom prst="rect">
              <a:avLst/>
            </a:prstGeom>
          </p:spPr>
        </p:pic>
      </p:grpSp>
      <p:sp>
        <p:nvSpPr>
          <p:cNvPr id="8" name="Title 7">
            <a:extLst>
              <a:ext uri="{FF2B5EF4-FFF2-40B4-BE49-F238E27FC236}">
                <a16:creationId xmlns:a16="http://schemas.microsoft.com/office/drawing/2014/main" id="{02CD4A3B-1AF4-C242-825C-AE961F06B1E6}"/>
              </a:ext>
            </a:extLst>
          </p:cNvPr>
          <p:cNvSpPr>
            <a:spLocks noGrp="1"/>
          </p:cNvSpPr>
          <p:nvPr>
            <p:ph type="title" idx="4294967295"/>
          </p:nvPr>
        </p:nvSpPr>
        <p:spPr/>
        <p:txBody>
          <a:bodyPr/>
          <a:lstStyle/>
          <a:p>
            <a:r>
              <a:rPr lang="en-US" dirty="0"/>
              <a:t>Go To Market</a:t>
            </a:r>
          </a:p>
        </p:txBody>
      </p:sp>
    </p:spTree>
    <p:extLst>
      <p:ext uri="{BB962C8B-B14F-4D97-AF65-F5344CB8AC3E}">
        <p14:creationId xmlns:p14="http://schemas.microsoft.com/office/powerpoint/2010/main" val="19955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7462666-238E-4A41-8D65-AEB2570E6A1B}"/>
              </a:ext>
            </a:extLst>
          </p:cNvPr>
          <p:cNvCxnSpPr>
            <a:cxnSpLocks/>
          </p:cNvCxnSpPr>
          <p:nvPr/>
        </p:nvCxnSpPr>
        <p:spPr>
          <a:xfrm>
            <a:off x="6207823" y="1713470"/>
            <a:ext cx="0" cy="37729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C51FB3C-B498-0945-9211-87C9EDD22EA8}"/>
              </a:ext>
            </a:extLst>
          </p:cNvPr>
          <p:cNvCxnSpPr>
            <a:cxnSpLocks/>
          </p:cNvCxnSpPr>
          <p:nvPr/>
        </p:nvCxnSpPr>
        <p:spPr>
          <a:xfrm flipH="1" flipV="1">
            <a:off x="939559" y="3610593"/>
            <a:ext cx="10098139" cy="2675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39559" y="1864133"/>
            <a:ext cx="5726706" cy="1384995"/>
            <a:chOff x="939559" y="1864133"/>
            <a:chExt cx="5726706" cy="1384995"/>
          </a:xfrm>
        </p:grpSpPr>
        <p:sp>
          <p:nvSpPr>
            <p:cNvPr id="17" name="TextBox 16">
              <a:extLst>
                <a:ext uri="{FF2B5EF4-FFF2-40B4-BE49-F238E27FC236}">
                  <a16:creationId xmlns:a16="http://schemas.microsoft.com/office/drawing/2014/main" id="{7382E623-A732-9048-A9A2-1407159D15E3}"/>
                </a:ext>
              </a:extLst>
            </p:cNvPr>
            <p:cNvSpPr txBox="1"/>
            <p:nvPr/>
          </p:nvSpPr>
          <p:spPr>
            <a:xfrm>
              <a:off x="2128989" y="1864133"/>
              <a:ext cx="4537276"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MongoDB compatible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Public blockchain, centralized DBMS</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DB as a Service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Proofs are based on bitcoin Blockchain cryptography and Proof of Work</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Not hackable</a:t>
              </a:r>
            </a:p>
          </p:txBody>
        </p:sp>
        <p:grpSp>
          <p:nvGrpSpPr>
            <p:cNvPr id="22" name="Group 21"/>
            <p:cNvGrpSpPr/>
            <p:nvPr/>
          </p:nvGrpSpPr>
          <p:grpSpPr>
            <a:xfrm>
              <a:off x="939559" y="1957412"/>
              <a:ext cx="954387" cy="945621"/>
              <a:chOff x="434772" y="2094141"/>
              <a:chExt cx="954387" cy="945621"/>
            </a:xfrm>
          </p:grpSpPr>
          <p:sp>
            <p:nvSpPr>
              <p:cNvPr id="20" name="Овал 14">
                <a:extLst>
                  <a:ext uri="{FF2B5EF4-FFF2-40B4-BE49-F238E27FC236}">
                    <a16:creationId xmlns:a16="http://schemas.microsoft.com/office/drawing/2014/main" id="{37509FED-DD0F-F949-8A91-F284836E844B}"/>
                  </a:ext>
                </a:extLst>
              </p:cNvPr>
              <p:cNvSpPr/>
              <p:nvPr/>
            </p:nvSpPr>
            <p:spPr>
              <a:xfrm>
                <a:off x="434772" y="2094141"/>
                <a:ext cx="954387" cy="9456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21" name="Picture 20">
                <a:extLst>
                  <a:ext uri="{FF2B5EF4-FFF2-40B4-BE49-F238E27FC236}">
                    <a16:creationId xmlns:a16="http://schemas.microsoft.com/office/drawing/2014/main" id="{E8DDC232-49BF-774E-BB1A-0E5FD5D0D53D}"/>
                  </a:ext>
                </a:extLst>
              </p:cNvPr>
              <p:cNvPicPr>
                <a:picLocks noChangeAspect="1"/>
              </p:cNvPicPr>
              <p:nvPr/>
            </p:nvPicPr>
            <p:blipFill>
              <a:blip r:embed="rId3"/>
              <a:stretch>
                <a:fillRect/>
              </a:stretch>
            </p:blipFill>
            <p:spPr>
              <a:xfrm>
                <a:off x="497811" y="2463113"/>
                <a:ext cx="842142" cy="225362"/>
              </a:xfrm>
              <a:prstGeom prst="rect">
                <a:avLst/>
              </a:prstGeom>
            </p:spPr>
          </p:pic>
        </p:grpSp>
      </p:grpSp>
      <p:grpSp>
        <p:nvGrpSpPr>
          <p:cNvPr id="44" name="Group 43"/>
          <p:cNvGrpSpPr/>
          <p:nvPr/>
        </p:nvGrpSpPr>
        <p:grpSpPr>
          <a:xfrm>
            <a:off x="6665085" y="3956688"/>
            <a:ext cx="4785510" cy="1169551"/>
            <a:chOff x="6665085" y="3956688"/>
            <a:chExt cx="4785510" cy="1169551"/>
          </a:xfrm>
        </p:grpSpPr>
        <p:sp>
          <p:nvSpPr>
            <p:cNvPr id="10" name="TextBox 9">
              <a:extLst>
                <a:ext uri="{FF2B5EF4-FFF2-40B4-BE49-F238E27FC236}">
                  <a16:creationId xmlns:a16="http://schemas.microsoft.com/office/drawing/2014/main" id="{C1CAF9B3-DCC2-F943-BE49-F7C8C3C91AD1}"/>
                </a:ext>
              </a:extLst>
            </p:cNvPr>
            <p:cNvSpPr txBox="1"/>
            <p:nvPr/>
          </p:nvSpPr>
          <p:spPr>
            <a:xfrm>
              <a:off x="7823253" y="3956688"/>
              <a:ext cx="3627342"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Proprietary API, ledger data model</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Centralized ledger (not a blockchain)</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AWS Service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Proofs are based on trust of Amazon</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Hackable from within Amazon</a:t>
              </a:r>
            </a:p>
          </p:txBody>
        </p:sp>
        <p:grpSp>
          <p:nvGrpSpPr>
            <p:cNvPr id="30" name="Group 29"/>
            <p:cNvGrpSpPr/>
            <p:nvPr/>
          </p:nvGrpSpPr>
          <p:grpSpPr>
            <a:xfrm>
              <a:off x="6665085" y="3986210"/>
              <a:ext cx="954387" cy="945621"/>
              <a:chOff x="5396711" y="3901249"/>
              <a:chExt cx="954387" cy="945621"/>
            </a:xfrm>
          </p:grpSpPr>
          <p:sp>
            <p:nvSpPr>
              <p:cNvPr id="27" name="Овал 14">
                <a:extLst>
                  <a:ext uri="{FF2B5EF4-FFF2-40B4-BE49-F238E27FC236}">
                    <a16:creationId xmlns:a16="http://schemas.microsoft.com/office/drawing/2014/main" id="{37509FED-DD0F-F949-8A91-F284836E844B}"/>
                  </a:ext>
                </a:extLst>
              </p:cNvPr>
              <p:cNvSpPr/>
              <p:nvPr/>
            </p:nvSpPr>
            <p:spPr>
              <a:xfrm>
                <a:off x="5396711" y="3901249"/>
                <a:ext cx="954387" cy="9456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29" name="Picture 28" descr="A close up of a logo&#10;&#10;Description automatically generated">
                <a:extLst>
                  <a:ext uri="{FF2B5EF4-FFF2-40B4-BE49-F238E27FC236}">
                    <a16:creationId xmlns:a16="http://schemas.microsoft.com/office/drawing/2014/main" id="{EBDF1B2B-E582-484E-A223-143A7DC163F3}"/>
                  </a:ext>
                </a:extLst>
              </p:cNvPr>
              <p:cNvPicPr>
                <a:picLocks noChangeAspect="1"/>
              </p:cNvPicPr>
              <p:nvPr/>
            </p:nvPicPr>
            <p:blipFill>
              <a:blip r:embed="rId4"/>
              <a:stretch>
                <a:fillRect/>
              </a:stretch>
            </p:blipFill>
            <p:spPr>
              <a:xfrm>
                <a:off x="5575843" y="4204546"/>
                <a:ext cx="596122" cy="356712"/>
              </a:xfrm>
              <a:prstGeom prst="rect">
                <a:avLst/>
              </a:prstGeom>
            </p:spPr>
          </p:pic>
        </p:grpSp>
      </p:grpSp>
      <p:grpSp>
        <p:nvGrpSpPr>
          <p:cNvPr id="45" name="Group 44"/>
          <p:cNvGrpSpPr/>
          <p:nvPr/>
        </p:nvGrpSpPr>
        <p:grpSpPr>
          <a:xfrm>
            <a:off x="926392" y="3986210"/>
            <a:ext cx="5719790" cy="1384995"/>
            <a:chOff x="926392" y="3986210"/>
            <a:chExt cx="5719790" cy="1384995"/>
          </a:xfrm>
        </p:grpSpPr>
        <p:sp>
          <p:nvSpPr>
            <p:cNvPr id="14" name="TextBox 13">
              <a:extLst>
                <a:ext uri="{FF2B5EF4-FFF2-40B4-BE49-F238E27FC236}">
                  <a16:creationId xmlns:a16="http://schemas.microsoft.com/office/drawing/2014/main" id="{5CC098A9-6E82-704A-933D-4A30E66D4EA6}"/>
                </a:ext>
              </a:extLst>
            </p:cNvPr>
            <p:cNvSpPr txBox="1"/>
            <p:nvPr/>
          </p:nvSpPr>
          <p:spPr>
            <a:xfrm>
              <a:off x="2108906" y="3986210"/>
              <a:ext cx="4537276"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Proprietary API, document data model </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Private blockchain, distributed DBMS</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On-</a:t>
              </a:r>
              <a:r>
                <a:rPr lang="en-US" sz="1400" dirty="0" err="1">
                  <a:solidFill>
                    <a:schemeClr val="bg1"/>
                  </a:solidFill>
                  <a:latin typeface="Roboto" panose="02000000000000000000" pitchFamily="2" charset="0"/>
                  <a:ea typeface="Roboto" panose="02000000000000000000" pitchFamily="2" charset="0"/>
                </a:rPr>
                <a:t>prem</a:t>
              </a:r>
              <a:r>
                <a:rPr lang="en-US" sz="1400" dirty="0">
                  <a:solidFill>
                    <a:schemeClr val="bg1"/>
                  </a:solidFill>
                  <a:latin typeface="Roboto" panose="02000000000000000000" pitchFamily="2" charset="0"/>
                  <a:ea typeface="Roboto" panose="02000000000000000000" pitchFamily="2" charset="0"/>
                </a:rPr>
                <a:t> or as a Service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Proofs are based on mutual trust or trust</a:t>
              </a:r>
              <a:br>
                <a:rPr lang="en-US" sz="1400" dirty="0">
                  <a:solidFill>
                    <a:schemeClr val="bg1"/>
                  </a:solidFill>
                  <a:latin typeface="Roboto" panose="02000000000000000000" pitchFamily="2" charset="0"/>
                  <a:ea typeface="Roboto" panose="02000000000000000000" pitchFamily="2" charset="0"/>
                </a:rPr>
              </a:br>
              <a:r>
                <a:rPr lang="en-US" sz="1400" dirty="0">
                  <a:solidFill>
                    <a:schemeClr val="bg1"/>
                  </a:solidFill>
                  <a:latin typeface="Roboto" panose="02000000000000000000" pitchFamily="2" charset="0"/>
                  <a:ea typeface="Roboto" panose="02000000000000000000" pitchFamily="2" charset="0"/>
                </a:rPr>
                <a:t>of </a:t>
              </a:r>
              <a:r>
                <a:rPr lang="en-US" sz="1400" dirty="0" err="1">
                  <a:solidFill>
                    <a:schemeClr val="bg1"/>
                  </a:solidFill>
                  <a:latin typeface="Roboto" panose="02000000000000000000" pitchFamily="2" charset="0"/>
                  <a:ea typeface="Roboto" panose="02000000000000000000" pitchFamily="2" charset="0"/>
                </a:rPr>
                <a:t>Fluree</a:t>
              </a:r>
              <a:r>
                <a:rPr lang="en-US" sz="1400" dirty="0">
                  <a:solidFill>
                    <a:schemeClr val="bg1"/>
                  </a:solidFill>
                  <a:latin typeface="Roboto" panose="02000000000000000000" pitchFamily="2" charset="0"/>
                  <a:ea typeface="Roboto" panose="02000000000000000000" pitchFamily="2" charset="0"/>
                </a:rPr>
                <a:t> hosted platform</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Hackable from within network </a:t>
              </a:r>
            </a:p>
          </p:txBody>
        </p:sp>
        <p:grpSp>
          <p:nvGrpSpPr>
            <p:cNvPr id="32" name="Group 31"/>
            <p:cNvGrpSpPr/>
            <p:nvPr/>
          </p:nvGrpSpPr>
          <p:grpSpPr>
            <a:xfrm>
              <a:off x="926392" y="4010376"/>
              <a:ext cx="954387" cy="945621"/>
              <a:chOff x="434772" y="3901249"/>
              <a:chExt cx="954387" cy="945621"/>
            </a:xfrm>
          </p:grpSpPr>
          <p:sp>
            <p:nvSpPr>
              <p:cNvPr id="24" name="Овал 14">
                <a:extLst>
                  <a:ext uri="{FF2B5EF4-FFF2-40B4-BE49-F238E27FC236}">
                    <a16:creationId xmlns:a16="http://schemas.microsoft.com/office/drawing/2014/main" id="{37509FED-DD0F-F949-8A91-F284836E844B}"/>
                  </a:ext>
                </a:extLst>
              </p:cNvPr>
              <p:cNvSpPr/>
              <p:nvPr/>
            </p:nvSpPr>
            <p:spPr>
              <a:xfrm>
                <a:off x="434772" y="3901249"/>
                <a:ext cx="954387" cy="9456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31" name="Picture 30"/>
              <p:cNvPicPr>
                <a:picLocks noChangeAspect="1"/>
              </p:cNvPicPr>
              <p:nvPr/>
            </p:nvPicPr>
            <p:blipFill>
              <a:blip r:embed="rId5"/>
              <a:stretch>
                <a:fillRect/>
              </a:stretch>
            </p:blipFill>
            <p:spPr>
              <a:xfrm>
                <a:off x="600920" y="4110681"/>
                <a:ext cx="635924" cy="493804"/>
              </a:xfrm>
              <a:prstGeom prst="rect">
                <a:avLst/>
              </a:prstGeom>
            </p:spPr>
          </p:pic>
        </p:grpSp>
      </p:grpSp>
      <p:grpSp>
        <p:nvGrpSpPr>
          <p:cNvPr id="43" name="Group 42"/>
          <p:cNvGrpSpPr/>
          <p:nvPr/>
        </p:nvGrpSpPr>
        <p:grpSpPr>
          <a:xfrm>
            <a:off x="6646182" y="1864133"/>
            <a:ext cx="4662193" cy="1600438"/>
            <a:chOff x="6646182" y="1864133"/>
            <a:chExt cx="4662193" cy="1600438"/>
          </a:xfrm>
        </p:grpSpPr>
        <p:sp>
          <p:nvSpPr>
            <p:cNvPr id="7" name="TextBox 6">
              <a:extLst>
                <a:ext uri="{FF2B5EF4-FFF2-40B4-BE49-F238E27FC236}">
                  <a16:creationId xmlns:a16="http://schemas.microsoft.com/office/drawing/2014/main" id="{1EAAAF9F-9CE7-E243-8825-4860E8C17395}"/>
                </a:ext>
              </a:extLst>
            </p:cNvPr>
            <p:cNvSpPr txBox="1"/>
            <p:nvPr/>
          </p:nvSpPr>
          <p:spPr>
            <a:xfrm>
              <a:off x="7823253" y="1864133"/>
              <a:ext cx="3485122"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MongoDB compatible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Private blockchain, replicated DBMS</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On-premise model (each participant</a:t>
              </a:r>
              <a:br>
                <a:rPr lang="en-US" sz="1400" dirty="0">
                  <a:solidFill>
                    <a:schemeClr val="bg1"/>
                  </a:solidFill>
                  <a:latin typeface="Roboto" panose="02000000000000000000" pitchFamily="2" charset="0"/>
                  <a:ea typeface="Roboto" panose="02000000000000000000" pitchFamily="2" charset="0"/>
                </a:rPr>
              </a:br>
              <a:r>
                <a:rPr lang="en-US" sz="1400" dirty="0">
                  <a:solidFill>
                    <a:schemeClr val="bg1"/>
                  </a:solidFill>
                  <a:latin typeface="Roboto" panose="02000000000000000000" pitchFamily="2" charset="0"/>
                  <a:ea typeface="Roboto" panose="02000000000000000000" pitchFamily="2" charset="0"/>
                </a:rPr>
                <a:t>must run a node)</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Proofs are based on mutual trust </a:t>
              </a:r>
            </a:p>
            <a:p>
              <a:pPr marL="285750" indent="-285750">
                <a:buFont typeface="Arial" panose="020B0604020202020204" pitchFamily="34" charset="0"/>
                <a:buChar char="•"/>
              </a:pPr>
              <a:r>
                <a:rPr lang="en-US" sz="1400" dirty="0">
                  <a:solidFill>
                    <a:schemeClr val="bg1"/>
                  </a:solidFill>
                  <a:latin typeface="Roboto" panose="02000000000000000000" pitchFamily="2" charset="0"/>
                  <a:ea typeface="Roboto" panose="02000000000000000000" pitchFamily="2" charset="0"/>
                </a:rPr>
                <a:t>Hackable if &gt;1/3</a:t>
              </a:r>
              <a:r>
                <a:rPr lang="en-US" sz="1400" baseline="30000" dirty="0">
                  <a:solidFill>
                    <a:schemeClr val="bg1"/>
                  </a:solidFill>
                  <a:latin typeface="Roboto" panose="02000000000000000000" pitchFamily="2" charset="0"/>
                  <a:ea typeface="Roboto" panose="02000000000000000000" pitchFamily="2" charset="0"/>
                </a:rPr>
                <a:t>rd</a:t>
              </a:r>
              <a:r>
                <a:rPr lang="en-US" sz="1400" dirty="0">
                  <a:solidFill>
                    <a:schemeClr val="bg1"/>
                  </a:solidFill>
                  <a:latin typeface="Roboto" panose="02000000000000000000" pitchFamily="2" charset="0"/>
                  <a:ea typeface="Roboto" panose="02000000000000000000" pitchFamily="2" charset="0"/>
                </a:rPr>
                <a:t> of nodes are</a:t>
              </a:r>
              <a:br>
                <a:rPr lang="en-US" sz="1400" dirty="0">
                  <a:solidFill>
                    <a:schemeClr val="bg1"/>
                  </a:solidFill>
                  <a:latin typeface="Roboto" panose="02000000000000000000" pitchFamily="2" charset="0"/>
                  <a:ea typeface="Roboto" panose="02000000000000000000" pitchFamily="2" charset="0"/>
                </a:rPr>
              </a:br>
              <a:r>
                <a:rPr lang="en-US" sz="1400" dirty="0">
                  <a:solidFill>
                    <a:schemeClr val="bg1"/>
                  </a:solidFill>
                  <a:latin typeface="Roboto" panose="02000000000000000000" pitchFamily="2" charset="0"/>
                  <a:ea typeface="Roboto" panose="02000000000000000000" pitchFamily="2" charset="0"/>
                </a:rPr>
                <a:t>compromised</a:t>
              </a:r>
            </a:p>
          </p:txBody>
        </p:sp>
        <p:grpSp>
          <p:nvGrpSpPr>
            <p:cNvPr id="38" name="Group 37"/>
            <p:cNvGrpSpPr/>
            <p:nvPr/>
          </p:nvGrpSpPr>
          <p:grpSpPr>
            <a:xfrm>
              <a:off x="6646182" y="1957412"/>
              <a:ext cx="954387" cy="945621"/>
              <a:chOff x="5458876" y="1630173"/>
              <a:chExt cx="954387" cy="945621"/>
            </a:xfrm>
          </p:grpSpPr>
          <p:sp>
            <p:nvSpPr>
              <p:cNvPr id="35" name="Овал 14">
                <a:extLst>
                  <a:ext uri="{FF2B5EF4-FFF2-40B4-BE49-F238E27FC236}">
                    <a16:creationId xmlns:a16="http://schemas.microsoft.com/office/drawing/2014/main" id="{37509FED-DD0F-F949-8A91-F284836E844B}"/>
                  </a:ext>
                </a:extLst>
              </p:cNvPr>
              <p:cNvSpPr/>
              <p:nvPr/>
            </p:nvSpPr>
            <p:spPr>
              <a:xfrm>
                <a:off x="5458876" y="1630173"/>
                <a:ext cx="954387" cy="9456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a:p>
            </p:txBody>
          </p:sp>
          <p:pic>
            <p:nvPicPr>
              <p:cNvPr id="37" name="Picture 36"/>
              <p:cNvPicPr>
                <a:picLocks noChangeAspect="1"/>
              </p:cNvPicPr>
              <p:nvPr/>
            </p:nvPicPr>
            <p:blipFill>
              <a:blip r:embed="rId6"/>
              <a:stretch>
                <a:fillRect/>
              </a:stretch>
            </p:blipFill>
            <p:spPr>
              <a:xfrm>
                <a:off x="5505958" y="2023307"/>
                <a:ext cx="887320" cy="196727"/>
              </a:xfrm>
              <a:prstGeom prst="rect">
                <a:avLst/>
              </a:prstGeom>
            </p:spPr>
          </p:pic>
        </p:grpSp>
      </p:grpSp>
      <p:sp>
        <p:nvSpPr>
          <p:cNvPr id="2" name="Title 1">
            <a:extLst>
              <a:ext uri="{FF2B5EF4-FFF2-40B4-BE49-F238E27FC236}">
                <a16:creationId xmlns:a16="http://schemas.microsoft.com/office/drawing/2014/main" id="{386E7310-DA69-8445-8A5C-527E61FDDCE6}"/>
              </a:ext>
            </a:extLst>
          </p:cNvPr>
          <p:cNvSpPr>
            <a:spLocks noGrp="1"/>
          </p:cNvSpPr>
          <p:nvPr>
            <p:ph type="title" idx="4294967295"/>
          </p:nvPr>
        </p:nvSpPr>
        <p:spPr/>
        <p:txBody>
          <a:bodyPr/>
          <a:lstStyle/>
          <a:p>
            <a:r>
              <a:rPr lang="en-US" dirty="0"/>
              <a:t>Competitive Landscape</a:t>
            </a:r>
          </a:p>
        </p:txBody>
      </p:sp>
    </p:spTree>
    <p:extLst>
      <p:ext uri="{BB962C8B-B14F-4D97-AF65-F5344CB8AC3E}">
        <p14:creationId xmlns:p14="http://schemas.microsoft.com/office/powerpoint/2010/main" val="49733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70541" y="1616261"/>
            <a:ext cx="2303178" cy="4165220"/>
            <a:chOff x="970541" y="1616261"/>
            <a:chExt cx="2303178" cy="4165220"/>
          </a:xfrm>
        </p:grpSpPr>
        <p:sp>
          <p:nvSpPr>
            <p:cNvPr id="66" name="Rounded Rectangle 65"/>
            <p:cNvSpPr/>
            <p:nvPr/>
          </p:nvSpPr>
          <p:spPr>
            <a:xfrm>
              <a:off x="970541" y="1616261"/>
              <a:ext cx="2303178" cy="4165220"/>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7" name="TextBox 66">
              <a:extLst>
                <a:ext uri="{FF2B5EF4-FFF2-40B4-BE49-F238E27FC236}">
                  <a16:creationId xmlns:a16="http://schemas.microsoft.com/office/drawing/2014/main" id="{C972831A-A13D-3247-B0C4-98C03D55F011}"/>
                </a:ext>
              </a:extLst>
            </p:cNvPr>
            <p:cNvSpPr txBox="1"/>
            <p:nvPr/>
          </p:nvSpPr>
          <p:spPr>
            <a:xfrm>
              <a:off x="1193307" y="3610620"/>
              <a:ext cx="1857152" cy="1754326"/>
            </a:xfrm>
            <a:prstGeom prst="rect">
              <a:avLst/>
            </a:prstGeom>
            <a:noFill/>
          </p:spPr>
          <p:txBody>
            <a:bodyPr wrap="square" lIns="0" rtlCol="0">
              <a:spAutoFit/>
            </a:bodyPr>
            <a:lstStyle/>
            <a:p>
              <a:pPr algn="ctr"/>
              <a:r>
                <a:rPr lang="en-US" sz="1200" dirty="0">
                  <a:solidFill>
                    <a:srgbClr val="9FAEBD"/>
                  </a:solidFill>
                  <a:latin typeface="Roboto" panose="02000000000000000000" pitchFamily="2" charset="0"/>
                  <a:ea typeface="Roboto" panose="02000000000000000000" pitchFamily="2" charset="0"/>
                </a:rPr>
                <a:t>A recognized DBMS export with more than 30 years in the database industry, author of many books on database technology and former Vice President of Software Engineering at Quest Software.</a:t>
              </a:r>
            </a:p>
          </p:txBody>
        </p:sp>
        <p:sp>
          <p:nvSpPr>
            <p:cNvPr id="70" name="Content Placeholder 2"/>
            <p:cNvSpPr txBox="1">
              <a:spLocks/>
            </p:cNvSpPr>
            <p:nvPr/>
          </p:nvSpPr>
          <p:spPr>
            <a:xfrm>
              <a:off x="1193307" y="2979090"/>
              <a:ext cx="1857153" cy="520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Guy Harrison</a:t>
              </a:r>
              <a:br>
                <a:rPr lang="en-US" sz="1200" b="1" dirty="0">
                  <a:solidFill>
                    <a:srgbClr val="879BA7"/>
                  </a:solidFill>
                  <a:latin typeface="Roboto" charset="0"/>
                  <a:ea typeface="Roboto" charset="0"/>
                  <a:cs typeface="Roboto" charset="0"/>
                </a:rPr>
              </a:br>
              <a:r>
                <a:rPr lang="en-US" sz="1200" i="1" dirty="0">
                  <a:solidFill>
                    <a:srgbClr val="879BA7"/>
                  </a:solidFill>
                  <a:latin typeface="Roboto" charset="0"/>
                  <a:ea typeface="Roboto" charset="0"/>
                  <a:cs typeface="Roboto" charset="0"/>
                </a:rPr>
                <a:t>CEO and Founder</a:t>
              </a:r>
            </a:p>
          </p:txBody>
        </p:sp>
        <p:pic>
          <p:nvPicPr>
            <p:cNvPr id="27" name="Picture Placeholder 13">
              <a:extLst>
                <a:ext uri="{FF2B5EF4-FFF2-40B4-BE49-F238E27FC236}">
                  <a16:creationId xmlns:a16="http://schemas.microsoft.com/office/drawing/2014/main" id="{5BD2D7A7-5B9E-2F44-83A2-6D2C3949ABAA}"/>
                </a:ext>
              </a:extLst>
            </p:cNvPr>
            <p:cNvPicPr>
              <a:picLocks noChangeAspect="1"/>
            </p:cNvPicPr>
            <p:nvPr/>
          </p:nvPicPr>
          <p:blipFill>
            <a:blip r:embed="rId3"/>
            <a:srcRect t="141" b="141"/>
            <a:stretch>
              <a:fillRect/>
            </a:stretch>
          </p:blipFill>
          <p:spPr>
            <a:xfrm>
              <a:off x="1605210" y="1892717"/>
              <a:ext cx="1033346" cy="1033346"/>
            </a:xfrm>
            <a:prstGeom prst="rect">
              <a:avLst/>
            </a:prstGeom>
          </p:spPr>
        </p:pic>
      </p:grpSp>
      <p:grpSp>
        <p:nvGrpSpPr>
          <p:cNvPr id="4" name="Group 3"/>
          <p:cNvGrpSpPr/>
          <p:nvPr/>
        </p:nvGrpSpPr>
        <p:grpSpPr>
          <a:xfrm>
            <a:off x="3619700" y="1616261"/>
            <a:ext cx="2303178" cy="4165220"/>
            <a:chOff x="3619700" y="1616261"/>
            <a:chExt cx="2303178" cy="4165220"/>
          </a:xfrm>
        </p:grpSpPr>
        <p:sp>
          <p:nvSpPr>
            <p:cNvPr id="72" name="Rounded Rectangle 71"/>
            <p:cNvSpPr/>
            <p:nvPr/>
          </p:nvSpPr>
          <p:spPr>
            <a:xfrm>
              <a:off x="3619700" y="1616261"/>
              <a:ext cx="2303178" cy="4165220"/>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TextBox 72">
              <a:extLst>
                <a:ext uri="{FF2B5EF4-FFF2-40B4-BE49-F238E27FC236}">
                  <a16:creationId xmlns:a16="http://schemas.microsoft.com/office/drawing/2014/main" id="{C972831A-A13D-3247-B0C4-98C03D55F011}"/>
                </a:ext>
              </a:extLst>
            </p:cNvPr>
            <p:cNvSpPr txBox="1"/>
            <p:nvPr/>
          </p:nvSpPr>
          <p:spPr>
            <a:xfrm>
              <a:off x="3842466" y="3610620"/>
              <a:ext cx="1857152" cy="1089529"/>
            </a:xfrm>
            <a:prstGeom prst="rect">
              <a:avLst/>
            </a:prstGeom>
            <a:noFill/>
          </p:spPr>
          <p:txBody>
            <a:bodyPr wrap="square" lIns="0" rtlCol="0">
              <a:spAutoFit/>
            </a:bodyPr>
            <a:lstStyle/>
            <a:p>
              <a:pPr lvl="0" algn="ctr">
                <a:lnSpc>
                  <a:spcPct val="90000"/>
                </a:lnSpc>
                <a:spcBef>
                  <a:spcPts val="1000"/>
                </a:spcBef>
                <a:defRPr/>
              </a:pPr>
              <a:r>
                <a:rPr lang="en-US" sz="1200" dirty="0">
                  <a:solidFill>
                    <a:srgbClr val="9FAEBD"/>
                  </a:solidFill>
                  <a:latin typeface="Roboto" panose="02000000000000000000" pitchFamily="2" charset="0"/>
                  <a:ea typeface="Roboto" panose="02000000000000000000" pitchFamily="2" charset="0"/>
                </a:rPr>
                <a:t>Partner at Toba Capital,   previously CEO and founder at </a:t>
              </a:r>
              <a:r>
                <a:rPr lang="en-US" sz="1200" dirty="0" err="1">
                  <a:solidFill>
                    <a:srgbClr val="9FAEBD"/>
                  </a:solidFill>
                  <a:latin typeface="Roboto" panose="02000000000000000000" pitchFamily="2" charset="0"/>
                  <a:ea typeface="Roboto" panose="02000000000000000000" pitchFamily="2" charset="0"/>
                </a:rPr>
                <a:t>CodeEnvy</a:t>
              </a:r>
              <a:r>
                <a:rPr lang="en-US" sz="1200" dirty="0">
                  <a:solidFill>
                    <a:srgbClr val="9FAEBD"/>
                  </a:solidFill>
                  <a:latin typeface="Roboto" panose="02000000000000000000" pitchFamily="2" charset="0"/>
                  <a:ea typeface="Roboto" panose="02000000000000000000" pitchFamily="2" charset="0"/>
                </a:rPr>
                <a:t>,  CEO at WSO2, VP of Cloud at Oracle, and VP of at Quest Software.</a:t>
              </a:r>
            </a:p>
          </p:txBody>
        </p:sp>
        <p:sp>
          <p:nvSpPr>
            <p:cNvPr id="76" name="Content Placeholder 2"/>
            <p:cNvSpPr txBox="1">
              <a:spLocks/>
            </p:cNvSpPr>
            <p:nvPr/>
          </p:nvSpPr>
          <p:spPr>
            <a:xfrm>
              <a:off x="3842466" y="2979090"/>
              <a:ext cx="1857153" cy="49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Tyler Jewel</a:t>
              </a:r>
              <a:br>
                <a:rPr lang="en-US" sz="1200" b="1" dirty="0">
                  <a:solidFill>
                    <a:srgbClr val="879BA7"/>
                  </a:solidFill>
                  <a:latin typeface="Roboto" charset="0"/>
                  <a:ea typeface="Roboto" charset="0"/>
                  <a:cs typeface="Roboto" charset="0"/>
                </a:rPr>
              </a:br>
              <a:r>
                <a:rPr lang="en-US" sz="1200" i="1" dirty="0">
                  <a:solidFill>
                    <a:srgbClr val="879BA7"/>
                  </a:solidFill>
                  <a:latin typeface="Roboto" charset="0"/>
                  <a:ea typeface="Roboto" charset="0"/>
                  <a:cs typeface="Roboto" charset="0"/>
                </a:rPr>
                <a:t>Advisor</a:t>
              </a:r>
            </a:p>
          </p:txBody>
        </p:sp>
        <p:pic>
          <p:nvPicPr>
            <p:cNvPr id="28" name="Picture 27">
              <a:extLst>
                <a:ext uri="{FF2B5EF4-FFF2-40B4-BE49-F238E27FC236}">
                  <a16:creationId xmlns:a16="http://schemas.microsoft.com/office/drawing/2014/main" id="{0C8E0378-A229-E544-9921-D35052275388}"/>
                </a:ext>
              </a:extLst>
            </p:cNvPr>
            <p:cNvPicPr>
              <a:picLocks noChangeAspect="1"/>
            </p:cNvPicPr>
            <p:nvPr/>
          </p:nvPicPr>
          <p:blipFill>
            <a:blip r:embed="rId4"/>
            <a:stretch>
              <a:fillRect/>
            </a:stretch>
          </p:blipFill>
          <p:spPr>
            <a:xfrm>
              <a:off x="4254369" y="1887225"/>
              <a:ext cx="1033346" cy="1033346"/>
            </a:xfrm>
            <a:prstGeom prst="rect">
              <a:avLst/>
            </a:prstGeom>
          </p:spPr>
        </p:pic>
      </p:grpSp>
      <p:grpSp>
        <p:nvGrpSpPr>
          <p:cNvPr id="6" name="Group 5">
            <a:extLst>
              <a:ext uri="{FF2B5EF4-FFF2-40B4-BE49-F238E27FC236}">
                <a16:creationId xmlns:a16="http://schemas.microsoft.com/office/drawing/2014/main" id="{3FB8304B-0341-884D-80D3-205A61A1B035}"/>
              </a:ext>
            </a:extLst>
          </p:cNvPr>
          <p:cNvGrpSpPr/>
          <p:nvPr/>
        </p:nvGrpSpPr>
        <p:grpSpPr>
          <a:xfrm>
            <a:off x="6240351" y="1616261"/>
            <a:ext cx="5019528" cy="4165220"/>
            <a:chOff x="6240351" y="1616261"/>
            <a:chExt cx="5019528" cy="4165220"/>
          </a:xfrm>
        </p:grpSpPr>
        <p:grpSp>
          <p:nvGrpSpPr>
            <p:cNvPr id="5" name="Group 4"/>
            <p:cNvGrpSpPr/>
            <p:nvPr/>
          </p:nvGrpSpPr>
          <p:grpSpPr>
            <a:xfrm>
              <a:off x="6240351" y="1616261"/>
              <a:ext cx="5019528" cy="4165220"/>
              <a:chOff x="6240351" y="1616261"/>
              <a:chExt cx="5019528" cy="4165220"/>
            </a:xfrm>
          </p:grpSpPr>
          <p:sp>
            <p:nvSpPr>
              <p:cNvPr id="29" name="Rounded Rectangle 28"/>
              <p:cNvSpPr/>
              <p:nvPr/>
            </p:nvSpPr>
            <p:spPr>
              <a:xfrm>
                <a:off x="6240351" y="1616261"/>
                <a:ext cx="5019528" cy="4165220"/>
              </a:xfrm>
              <a:prstGeom prst="roundRect">
                <a:avLst>
                  <a:gd name="adj" fmla="val 27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 name="Content Placeholder 2"/>
              <p:cNvSpPr txBox="1">
                <a:spLocks/>
              </p:cNvSpPr>
              <p:nvPr/>
            </p:nvSpPr>
            <p:spPr>
              <a:xfrm>
                <a:off x="6475578" y="4415985"/>
                <a:ext cx="4561017" cy="49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b="1" dirty="0">
                    <a:solidFill>
                      <a:srgbClr val="879BA7"/>
                    </a:solidFill>
                    <a:latin typeface="Roboto" charset="0"/>
                    <a:ea typeface="Roboto" charset="0"/>
                    <a:cs typeface="Roboto" charset="0"/>
                  </a:rPr>
                  <a:t>The Engineering Team</a:t>
                </a:r>
                <a:br>
                  <a:rPr lang="en-US" sz="1200" b="1" dirty="0">
                    <a:solidFill>
                      <a:srgbClr val="879BA7"/>
                    </a:solidFill>
                    <a:latin typeface="Roboto" charset="0"/>
                    <a:ea typeface="Roboto" charset="0"/>
                    <a:cs typeface="Roboto" charset="0"/>
                  </a:rPr>
                </a:br>
                <a:r>
                  <a:rPr lang="en-US" sz="1200" i="1" dirty="0">
                    <a:solidFill>
                      <a:srgbClr val="879BA7"/>
                    </a:solidFill>
                    <a:latin typeface="Roboto" charset="0"/>
                    <a:ea typeface="Roboto" charset="0"/>
                    <a:cs typeface="Roboto" charset="0"/>
                  </a:rPr>
                  <a:t>Melbourne Australia</a:t>
                </a:r>
              </a:p>
            </p:txBody>
          </p:sp>
          <p:sp>
            <p:nvSpPr>
              <p:cNvPr id="37" name="TextBox 36">
                <a:extLst>
                  <a:ext uri="{FF2B5EF4-FFF2-40B4-BE49-F238E27FC236}">
                    <a16:creationId xmlns:a16="http://schemas.microsoft.com/office/drawing/2014/main" id="{C972831A-A13D-3247-B0C4-98C03D55F011}"/>
                  </a:ext>
                </a:extLst>
              </p:cNvPr>
              <p:cNvSpPr txBox="1"/>
              <p:nvPr/>
            </p:nvSpPr>
            <p:spPr>
              <a:xfrm>
                <a:off x="6581903" y="5019204"/>
                <a:ext cx="4454691" cy="424732"/>
              </a:xfrm>
              <a:prstGeom prst="rect">
                <a:avLst/>
              </a:prstGeom>
              <a:noFill/>
            </p:spPr>
            <p:txBody>
              <a:bodyPr wrap="square" lIns="0" rtlCol="0">
                <a:spAutoFit/>
              </a:bodyPr>
              <a:lstStyle/>
              <a:p>
                <a:pPr lvl="0">
                  <a:lnSpc>
                    <a:spcPct val="90000"/>
                  </a:lnSpc>
                  <a:spcBef>
                    <a:spcPts val="1000"/>
                  </a:spcBef>
                  <a:defRPr/>
                </a:pPr>
                <a:r>
                  <a:rPr lang="en-US" sz="1200" dirty="0">
                    <a:solidFill>
                      <a:srgbClr val="9FAEBD"/>
                    </a:solidFill>
                    <a:latin typeface="Roboto" panose="02000000000000000000" pitchFamily="2" charset="0"/>
                    <a:ea typeface="Roboto" panose="02000000000000000000" pitchFamily="2" charset="0"/>
                  </a:rPr>
                  <a:t>Young, Cheap(</a:t>
                </a:r>
                <a:r>
                  <a:rPr lang="en-US" sz="1200" dirty="0" err="1">
                    <a:solidFill>
                      <a:srgbClr val="9FAEBD"/>
                    </a:solidFill>
                    <a:latin typeface="Roboto" panose="02000000000000000000" pitchFamily="2" charset="0"/>
                    <a:ea typeface="Roboto" panose="02000000000000000000" pitchFamily="2" charset="0"/>
                  </a:rPr>
                  <a:t>ish</a:t>
                </a:r>
                <a:r>
                  <a:rPr lang="en-US" sz="1200" dirty="0">
                    <a:solidFill>
                      <a:srgbClr val="9FAEBD"/>
                    </a:solidFill>
                    <a:latin typeface="Roboto" panose="02000000000000000000" pitchFamily="2" charset="0"/>
                    <a:ea typeface="Roboto" panose="02000000000000000000" pitchFamily="2" charset="0"/>
                  </a:rPr>
                  <a:t>) and cheerful bunch of developers based in Melbourne Australia.  Team of 8 expanding to 12 over 2019.</a:t>
                </a:r>
              </a:p>
            </p:txBody>
          </p:sp>
        </p:grpSp>
        <p:pic>
          <p:nvPicPr>
            <p:cNvPr id="2" name="Picture 1">
              <a:extLst>
                <a:ext uri="{FF2B5EF4-FFF2-40B4-BE49-F238E27FC236}">
                  <a16:creationId xmlns:a16="http://schemas.microsoft.com/office/drawing/2014/main" id="{BE877681-FF76-2F44-B923-6D1F5CF32DF3}"/>
                </a:ext>
              </a:extLst>
            </p:cNvPr>
            <p:cNvPicPr>
              <a:picLocks noChangeAspect="1"/>
            </p:cNvPicPr>
            <p:nvPr/>
          </p:nvPicPr>
          <p:blipFill rotWithShape="1">
            <a:blip r:embed="rId5"/>
            <a:srcRect b="25513"/>
            <a:stretch/>
          </p:blipFill>
          <p:spPr>
            <a:xfrm>
              <a:off x="6557547" y="1887225"/>
              <a:ext cx="4329840" cy="2418872"/>
            </a:xfrm>
            <a:prstGeom prst="rect">
              <a:avLst/>
            </a:prstGeom>
          </p:spPr>
        </p:pic>
      </p:grpSp>
      <p:sp>
        <p:nvSpPr>
          <p:cNvPr id="7" name="Title 6">
            <a:extLst>
              <a:ext uri="{FF2B5EF4-FFF2-40B4-BE49-F238E27FC236}">
                <a16:creationId xmlns:a16="http://schemas.microsoft.com/office/drawing/2014/main" id="{0DD04C63-DCC6-2C43-89AD-A88997B0BE85}"/>
              </a:ext>
            </a:extLst>
          </p:cNvPr>
          <p:cNvSpPr>
            <a:spLocks noGrp="1"/>
          </p:cNvSpPr>
          <p:nvPr>
            <p:ph type="title" idx="4294967295"/>
          </p:nvPr>
        </p:nvSpPr>
        <p:spPr/>
        <p:txBody>
          <a:bodyPr/>
          <a:lstStyle/>
          <a:p>
            <a:r>
              <a:rPr lang="en-US" dirty="0"/>
              <a:t>Team</a:t>
            </a:r>
          </a:p>
        </p:txBody>
      </p:sp>
    </p:spTree>
    <p:extLst>
      <p:ext uri="{BB962C8B-B14F-4D97-AF65-F5344CB8AC3E}">
        <p14:creationId xmlns:p14="http://schemas.microsoft.com/office/powerpoint/2010/main" val="332817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3A3F620-202C-944D-9C55-8A06B0788DBD}"/>
              </a:ext>
            </a:extLst>
          </p:cNvPr>
          <p:cNvGraphicFramePr>
            <a:graphicFrameLocks/>
          </p:cNvGraphicFramePr>
          <p:nvPr>
            <p:extLst>
              <p:ext uri="{D42A27DB-BD31-4B8C-83A1-F6EECF244321}">
                <p14:modId xmlns:p14="http://schemas.microsoft.com/office/powerpoint/2010/main" val="1416296591"/>
              </p:ext>
            </p:extLst>
          </p:nvPr>
        </p:nvGraphicFramePr>
        <p:xfrm>
          <a:off x="0" y="1"/>
          <a:ext cx="12192000" cy="621931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8A2F8400-CAE8-1740-9F7D-01E5AF56018D}"/>
              </a:ext>
            </a:extLst>
          </p:cNvPr>
          <p:cNvSpPr>
            <a:spLocks noGrp="1"/>
          </p:cNvSpPr>
          <p:nvPr>
            <p:ph type="title" idx="4294967295"/>
          </p:nvPr>
        </p:nvSpPr>
        <p:spPr/>
        <p:txBody>
          <a:bodyPr/>
          <a:lstStyle/>
          <a:p>
            <a:r>
              <a:rPr lang="en-US" dirty="0"/>
              <a:t>Burn</a:t>
            </a:r>
          </a:p>
        </p:txBody>
      </p:sp>
    </p:spTree>
    <p:extLst>
      <p:ext uri="{BB962C8B-B14F-4D97-AF65-F5344CB8AC3E}">
        <p14:creationId xmlns:p14="http://schemas.microsoft.com/office/powerpoint/2010/main" val="728016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90091" y="1123128"/>
            <a:ext cx="8355404" cy="4595643"/>
            <a:chOff x="1890091" y="1123128"/>
            <a:chExt cx="8355404" cy="4595643"/>
          </a:xfrm>
        </p:grpSpPr>
        <p:grpSp>
          <p:nvGrpSpPr>
            <p:cNvPr id="3" name="Group 2"/>
            <p:cNvGrpSpPr/>
            <p:nvPr/>
          </p:nvGrpSpPr>
          <p:grpSpPr>
            <a:xfrm>
              <a:off x="1890091" y="3173137"/>
              <a:ext cx="8355404" cy="2545634"/>
              <a:chOff x="1890091" y="2322010"/>
              <a:chExt cx="8355404" cy="2545634"/>
            </a:xfrm>
          </p:grpSpPr>
          <p:sp>
            <p:nvSpPr>
              <p:cNvPr id="5" name="Text Placeholder 2"/>
              <p:cNvSpPr txBox="1">
                <a:spLocks/>
              </p:cNvSpPr>
              <p:nvPr/>
            </p:nvSpPr>
            <p:spPr>
              <a:xfrm>
                <a:off x="1937269" y="4552093"/>
                <a:ext cx="5311964" cy="315551"/>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400" kern="1200" baseline="0">
                    <a:solidFill>
                      <a:schemeClr val="bg1"/>
                    </a:solidFill>
                    <a:latin typeface="Roboto" charset="0"/>
                    <a:ea typeface="Roboto" charset="0"/>
                    <a:cs typeface="Roboto" charset="0"/>
                  </a:defRPr>
                </a:lvl1pPr>
                <a:lvl2pPr marL="457200" indent="0" algn="l" defTabSz="914400" rtl="0" eaLnBrk="1" latinLnBrk="0" hangingPunct="1">
                  <a:lnSpc>
                    <a:spcPct val="90000"/>
                  </a:lnSpc>
                  <a:spcBef>
                    <a:spcPts val="500"/>
                  </a:spcBef>
                  <a:buFont typeface="Arial"/>
                  <a:buNone/>
                  <a:defRPr sz="2000" kern="1200" baseline="0">
                    <a:solidFill>
                      <a:schemeClr val="tx1">
                        <a:tint val="75000"/>
                      </a:schemeClr>
                    </a:solidFill>
                    <a:latin typeface="Roboto" charset="0"/>
                    <a:ea typeface="Roboto" charset="0"/>
                    <a:cs typeface="Roboto" charset="0"/>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Roboto" charset="0"/>
                    <a:ea typeface="Roboto" charset="0"/>
                    <a:cs typeface="Roboto" charset="0"/>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Roboto" charset="0"/>
                    <a:ea typeface="Roboto" charset="0"/>
                    <a:cs typeface="Roboto"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000" i="1" dirty="0"/>
                  <a:t>– Jimmy Song </a:t>
                </a:r>
                <a:r>
                  <a:rPr lang="en-US" sz="1000" i="1" dirty="0">
                    <a:solidFill>
                      <a:srgbClr val="31B2D4"/>
                    </a:solidFill>
                  </a:rPr>
                  <a:t>https://</a:t>
                </a:r>
                <a:r>
                  <a:rPr lang="en-US" sz="1000" i="1" dirty="0" err="1">
                    <a:solidFill>
                      <a:srgbClr val="31B2D4"/>
                    </a:solidFill>
                  </a:rPr>
                  <a:t>medium.com</a:t>
                </a:r>
                <a:r>
                  <a:rPr lang="en-US" sz="1000" i="1" dirty="0">
                    <a:solidFill>
                      <a:srgbClr val="31B2D4"/>
                    </a:solidFill>
                  </a:rPr>
                  <a:t>/@</a:t>
                </a:r>
                <a:r>
                  <a:rPr lang="en-US" sz="1000" i="1" dirty="0" err="1">
                    <a:solidFill>
                      <a:srgbClr val="31B2D4"/>
                    </a:solidFill>
                  </a:rPr>
                  <a:t>jimmysong</a:t>
                </a:r>
                <a:r>
                  <a:rPr lang="en-US" sz="1000" i="1" dirty="0">
                    <a:solidFill>
                      <a:srgbClr val="31B2D4"/>
                    </a:solidFill>
                  </a:rPr>
                  <a:t>/why-blockchain-is-hard-60416ea4c5c</a:t>
                </a:r>
              </a:p>
            </p:txBody>
          </p:sp>
          <p:grpSp>
            <p:nvGrpSpPr>
              <p:cNvPr id="6" name="Group 5"/>
              <p:cNvGrpSpPr/>
              <p:nvPr/>
            </p:nvGrpSpPr>
            <p:grpSpPr>
              <a:xfrm>
                <a:off x="1890091" y="2322010"/>
                <a:ext cx="8355404" cy="2004118"/>
                <a:chOff x="2163745" y="2426941"/>
                <a:chExt cx="8355404" cy="2004118"/>
              </a:xfrm>
            </p:grpSpPr>
            <p:pic>
              <p:nvPicPr>
                <p:cNvPr id="7" name="Picture 6"/>
                <p:cNvPicPr>
                  <a:picLocks noChangeAspect="1"/>
                </p:cNvPicPr>
                <p:nvPr/>
              </p:nvPicPr>
              <p:blipFill>
                <a:blip r:embed="rId3"/>
                <a:stretch>
                  <a:fillRect/>
                </a:stretch>
              </p:blipFill>
              <p:spPr>
                <a:xfrm>
                  <a:off x="2163745" y="2426941"/>
                  <a:ext cx="8355404" cy="2004118"/>
                </a:xfrm>
                <a:prstGeom prst="rect">
                  <a:avLst/>
                </a:prstGeom>
              </p:spPr>
            </p:pic>
            <p:sp>
              <p:nvSpPr>
                <p:cNvPr id="8" name="Title 2">
                  <a:extLst>
                    <a:ext uri="{FF2B5EF4-FFF2-40B4-BE49-F238E27FC236}">
                      <a16:creationId xmlns:a16="http://schemas.microsoft.com/office/drawing/2014/main" id="{696E99A2-7541-3B47-9337-C4B823E643AE}"/>
                    </a:ext>
                  </a:extLst>
                </p:cNvPr>
                <p:cNvSpPr txBox="1">
                  <a:spLocks/>
                </p:cNvSpPr>
                <p:nvPr/>
              </p:nvSpPr>
              <p:spPr>
                <a:xfrm>
                  <a:off x="2797475" y="2652906"/>
                  <a:ext cx="7435225" cy="1623460"/>
                </a:xfrm>
                <a:prstGeom prst="rect">
                  <a:avLst/>
                </a:prstGeom>
              </p:spPr>
              <p:txBody>
                <a:bodyPr>
                  <a:no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pPr>
                    <a:lnSpc>
                      <a:spcPct val="100000"/>
                    </a:lnSpc>
                  </a:pPr>
                  <a:r>
                    <a:rPr lang="en-US" sz="1600" b="0" i="1" dirty="0"/>
                    <a:t>The main thing distinguishing a blockchain from a normal database … </a:t>
                  </a:r>
                  <a:br>
                    <a:rPr lang="en-US" sz="1600" b="0" i="1" dirty="0"/>
                  </a:br>
                  <a:r>
                    <a:rPr lang="en-US" sz="1600" b="0" i="1" dirty="0"/>
                    <a:t>	it cannot conflict with some other data … (</a:t>
                  </a:r>
                  <a:r>
                    <a:rPr lang="en-US" sz="1600" b="0" i="1" dirty="0">
                      <a:solidFill>
                        <a:srgbClr val="31B2D4"/>
                      </a:solidFill>
                    </a:rPr>
                    <a:t>consistent</a:t>
                  </a:r>
                  <a:r>
                    <a:rPr lang="en-US" sz="1600" b="0" i="1" dirty="0"/>
                    <a:t>),</a:t>
                  </a:r>
                  <a:br>
                    <a:rPr lang="en-US" sz="1600" b="0" i="1" dirty="0"/>
                  </a:br>
                  <a:r>
                    <a:rPr lang="en-US" sz="1600" b="0" i="1" dirty="0"/>
                    <a:t> 	it’s append-only (</a:t>
                  </a:r>
                  <a:r>
                    <a:rPr lang="en-US" sz="1600" b="0" i="1" dirty="0">
                      <a:solidFill>
                        <a:srgbClr val="31B2D4"/>
                      </a:solidFill>
                    </a:rPr>
                    <a:t>immutable</a:t>
                  </a:r>
                  <a:r>
                    <a:rPr lang="en-US" sz="1600" b="0" i="1" dirty="0"/>
                    <a:t>), … </a:t>
                  </a:r>
                  <a:br>
                    <a:rPr lang="en-US" sz="1600" b="0" i="1" dirty="0"/>
                  </a:br>
                  <a:r>
                    <a:rPr lang="en-US" sz="1600" b="0" i="1" dirty="0"/>
                    <a:t>	the data itself is locked to an owner (</a:t>
                  </a:r>
                  <a:r>
                    <a:rPr lang="en-US" sz="1600" b="0" i="1" dirty="0">
                      <a:solidFill>
                        <a:srgbClr val="31B2D4"/>
                      </a:solidFill>
                    </a:rPr>
                    <a:t>ownable</a:t>
                  </a:r>
                  <a:r>
                    <a:rPr lang="en-US" sz="1600" b="0" i="1" dirty="0"/>
                    <a:t>) …,</a:t>
                  </a:r>
                  <a:br>
                    <a:rPr lang="en-US" sz="1600" b="0" i="1" dirty="0"/>
                  </a:br>
                  <a:r>
                    <a:rPr lang="en-US" sz="1600" b="0" i="1" dirty="0"/>
                    <a:t>	everyone agrees on what the … things in the database are (</a:t>
                  </a:r>
                  <a:r>
                    <a:rPr lang="en-US" sz="1600" b="0" i="1" dirty="0">
                      <a:solidFill>
                        <a:srgbClr val="31B2D4"/>
                      </a:solidFill>
                    </a:rPr>
                    <a:t>canonical</a:t>
                  </a:r>
                  <a:r>
                    <a:rPr lang="en-US" sz="1600" b="0" i="1" dirty="0"/>
                    <a:t>) </a:t>
                  </a:r>
                  <a:br>
                    <a:rPr lang="en-US" sz="1600" b="0" i="1" dirty="0"/>
                  </a:br>
                  <a:r>
                    <a:rPr lang="en-US" sz="1600" b="0" i="1" dirty="0"/>
                    <a:t>	without a central party (</a:t>
                  </a:r>
                  <a:r>
                    <a:rPr lang="en-US" sz="1600" b="0" i="1" dirty="0">
                      <a:solidFill>
                        <a:srgbClr val="31B2D4"/>
                      </a:solidFill>
                    </a:rPr>
                    <a:t>decentralized</a:t>
                  </a:r>
                  <a:r>
                    <a:rPr lang="en-US" sz="1600" b="0" i="1" dirty="0"/>
                    <a:t>).</a:t>
                  </a:r>
                </a:p>
              </p:txBody>
            </p:sp>
          </p:grpSp>
        </p:grpSp>
        <p:pic>
          <p:nvPicPr>
            <p:cNvPr id="9" name="Picture 8"/>
            <p:cNvPicPr>
              <a:picLocks noChangeAspect="1"/>
            </p:cNvPicPr>
            <p:nvPr/>
          </p:nvPicPr>
          <p:blipFill>
            <a:blip r:embed="rId4"/>
            <a:stretch>
              <a:fillRect/>
            </a:stretch>
          </p:blipFill>
          <p:spPr>
            <a:xfrm>
              <a:off x="5259572" y="1123128"/>
              <a:ext cx="1672856" cy="1677156"/>
            </a:xfrm>
            <a:prstGeom prst="rect">
              <a:avLst/>
            </a:prstGeom>
          </p:spPr>
        </p:pic>
      </p:grpSp>
      <p:sp>
        <p:nvSpPr>
          <p:cNvPr id="4" name="Title 3">
            <a:extLst>
              <a:ext uri="{FF2B5EF4-FFF2-40B4-BE49-F238E27FC236}">
                <a16:creationId xmlns:a16="http://schemas.microsoft.com/office/drawing/2014/main" id="{2646C8E1-AD1F-794E-99F8-F292C7AE5BB3}"/>
              </a:ext>
            </a:extLst>
          </p:cNvPr>
          <p:cNvSpPr>
            <a:spLocks noGrp="1"/>
          </p:cNvSpPr>
          <p:nvPr>
            <p:ph type="title" idx="4294967295"/>
          </p:nvPr>
        </p:nvSpPr>
        <p:spPr/>
        <p:txBody>
          <a:bodyPr/>
          <a:lstStyle/>
          <a:p>
            <a:r>
              <a:rPr lang="en-US" dirty="0"/>
              <a:t>The Future</a:t>
            </a:r>
          </a:p>
        </p:txBody>
      </p:sp>
    </p:spTree>
    <p:extLst>
      <p:ext uri="{BB962C8B-B14F-4D97-AF65-F5344CB8AC3E}">
        <p14:creationId xmlns:p14="http://schemas.microsoft.com/office/powerpoint/2010/main" val="101523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9B007DF-8AC8-7E4A-9630-90ABCF2A347C}"/>
              </a:ext>
            </a:extLst>
          </p:cNvPr>
          <p:cNvGraphicFramePr/>
          <p:nvPr>
            <p:extLst>
              <p:ext uri="{D42A27DB-BD31-4B8C-83A1-F6EECF244321}">
                <p14:modId xmlns:p14="http://schemas.microsoft.com/office/powerpoint/2010/main" val="1927764476"/>
              </p:ext>
            </p:extLst>
          </p:nvPr>
        </p:nvGraphicFramePr>
        <p:xfrm>
          <a:off x="784556" y="1701461"/>
          <a:ext cx="10703652" cy="5634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4DD5309E-ACE0-D74A-8A97-15DDE86A96DB}"/>
              </a:ext>
            </a:extLst>
          </p:cNvPr>
          <p:cNvSpPr>
            <a:spLocks noGrp="1"/>
          </p:cNvSpPr>
          <p:nvPr>
            <p:ph type="title" idx="4294967295"/>
          </p:nvPr>
        </p:nvSpPr>
        <p:spPr/>
        <p:txBody>
          <a:bodyPr/>
          <a:lstStyle/>
          <a:p>
            <a:r>
              <a:rPr lang="en-US" dirty="0"/>
              <a:t>Technology</a:t>
            </a:r>
            <a:r>
              <a:rPr lang="en-US" baseline="0" dirty="0"/>
              <a:t> Roadmap</a:t>
            </a:r>
            <a:endParaRPr lang="en-US" dirty="0"/>
          </a:p>
        </p:txBody>
      </p:sp>
    </p:spTree>
    <p:extLst>
      <p:ext uri="{BB962C8B-B14F-4D97-AF65-F5344CB8AC3E}">
        <p14:creationId xmlns:p14="http://schemas.microsoft.com/office/powerpoint/2010/main" val="2188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graphicEl>
                                              <a:dgm id="{CF0F6935-FB62-974C-AE29-D2637855C957}"/>
                                            </p:graphicEl>
                                          </p:spTgt>
                                        </p:tgtEl>
                                        <p:attrNameLst>
                                          <p:attrName>style.visibility</p:attrName>
                                        </p:attrNameLst>
                                      </p:cBhvr>
                                      <p:to>
                                        <p:strVal val="visible"/>
                                      </p:to>
                                    </p:set>
                                    <p:animEffect transition="in" filter="wipe(left)">
                                      <p:cBhvr>
                                        <p:cTn id="7" dur="500"/>
                                        <p:tgtEl>
                                          <p:spTgt spid="3">
                                            <p:graphicEl>
                                              <a:dgm id="{CF0F6935-FB62-974C-AE29-D2637855C9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graphicEl>
                                              <a:dgm id="{C8EDA2AF-91FD-5A40-B4D7-D1872E5341AE}"/>
                                            </p:graphicEl>
                                          </p:spTgt>
                                        </p:tgtEl>
                                        <p:attrNameLst>
                                          <p:attrName>style.visibility</p:attrName>
                                        </p:attrNameLst>
                                      </p:cBhvr>
                                      <p:to>
                                        <p:strVal val="visible"/>
                                      </p:to>
                                    </p:set>
                                    <p:animEffect transition="in" filter="wipe(left)">
                                      <p:cBhvr>
                                        <p:cTn id="12" dur="500"/>
                                        <p:tgtEl>
                                          <p:spTgt spid="3">
                                            <p:graphicEl>
                                              <a:dgm id="{C8EDA2AF-91FD-5A40-B4D7-D1872E5341A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graphicEl>
                                              <a:dgm id="{9F49AED8-F5A0-564D-8E89-3792908D9034}"/>
                                            </p:graphicEl>
                                          </p:spTgt>
                                        </p:tgtEl>
                                        <p:attrNameLst>
                                          <p:attrName>style.visibility</p:attrName>
                                        </p:attrNameLst>
                                      </p:cBhvr>
                                      <p:to>
                                        <p:strVal val="visible"/>
                                      </p:to>
                                    </p:set>
                                    <p:animEffect transition="in" filter="wipe(left)">
                                      <p:cBhvr>
                                        <p:cTn id="17" dur="500"/>
                                        <p:tgtEl>
                                          <p:spTgt spid="3">
                                            <p:graphicEl>
                                              <a:dgm id="{9F49AED8-F5A0-564D-8E89-3792908D903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graphicEl>
                                              <a:dgm id="{D9FB73FA-DDBD-FF49-BBC7-9B1EA7C115CB}"/>
                                            </p:graphicEl>
                                          </p:spTgt>
                                        </p:tgtEl>
                                        <p:attrNameLst>
                                          <p:attrName>style.visibility</p:attrName>
                                        </p:attrNameLst>
                                      </p:cBhvr>
                                      <p:to>
                                        <p:strVal val="visible"/>
                                      </p:to>
                                    </p:set>
                                    <p:animEffect transition="in" filter="wipe(left)">
                                      <p:cBhvr>
                                        <p:cTn id="22" dur="500"/>
                                        <p:tgtEl>
                                          <p:spTgt spid="3">
                                            <p:graphicEl>
                                              <a:dgm id="{D9FB73FA-DDBD-FF49-BBC7-9B1EA7C115C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graphicEl>
                                              <a:dgm id="{90311B2D-6897-864D-AD03-9DF2F1F6E8A7}"/>
                                            </p:graphicEl>
                                          </p:spTgt>
                                        </p:tgtEl>
                                        <p:attrNameLst>
                                          <p:attrName>style.visibility</p:attrName>
                                        </p:attrNameLst>
                                      </p:cBhvr>
                                      <p:to>
                                        <p:strVal val="visible"/>
                                      </p:to>
                                    </p:set>
                                    <p:animEffect transition="in" filter="wipe(left)">
                                      <p:cBhvr>
                                        <p:cTn id="27" dur="500"/>
                                        <p:tgtEl>
                                          <p:spTgt spid="3">
                                            <p:graphicEl>
                                              <a:dgm id="{90311B2D-6897-864D-AD03-9DF2F1F6E8A7}"/>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graphicEl>
                                              <a:dgm id="{12E852DD-CBAA-524C-93B2-DA04F3222EDF}"/>
                                            </p:graphicEl>
                                          </p:spTgt>
                                        </p:tgtEl>
                                        <p:attrNameLst>
                                          <p:attrName>style.visibility</p:attrName>
                                        </p:attrNameLst>
                                      </p:cBhvr>
                                      <p:to>
                                        <p:strVal val="visible"/>
                                      </p:to>
                                    </p:set>
                                    <p:animEffect transition="in" filter="wipe(left)">
                                      <p:cBhvr>
                                        <p:cTn id="32" dur="500"/>
                                        <p:tgtEl>
                                          <p:spTgt spid="3">
                                            <p:graphicEl>
                                              <a:dgm id="{12E852DD-CBAA-524C-93B2-DA04F3222ED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graphicEl>
                                              <a:dgm id="{54428841-2EBC-1D40-9B25-4697F829BF31}"/>
                                            </p:graphicEl>
                                          </p:spTgt>
                                        </p:tgtEl>
                                        <p:attrNameLst>
                                          <p:attrName>style.visibility</p:attrName>
                                        </p:attrNameLst>
                                      </p:cBhvr>
                                      <p:to>
                                        <p:strVal val="visible"/>
                                      </p:to>
                                    </p:set>
                                    <p:animEffect transition="in" filter="wipe(left)">
                                      <p:cBhvr>
                                        <p:cTn id="37" dur="500"/>
                                        <p:tgtEl>
                                          <p:spTgt spid="3">
                                            <p:graphicEl>
                                              <a:dgm id="{54428841-2EBC-1D40-9B25-4697F829BF31}"/>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graphicEl>
                                              <a:dgm id="{0D9F4B8C-C648-224C-91EF-3C6D613FB2F9}"/>
                                            </p:graphicEl>
                                          </p:spTgt>
                                        </p:tgtEl>
                                        <p:attrNameLst>
                                          <p:attrName>style.visibility</p:attrName>
                                        </p:attrNameLst>
                                      </p:cBhvr>
                                      <p:to>
                                        <p:strVal val="visible"/>
                                      </p:to>
                                    </p:set>
                                    <p:animEffect transition="in" filter="wipe(left)">
                                      <p:cBhvr>
                                        <p:cTn id="42" dur="500"/>
                                        <p:tgtEl>
                                          <p:spTgt spid="3">
                                            <p:graphicEl>
                                              <a:dgm id="{0D9F4B8C-C648-224C-91EF-3C6D613FB2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F557B"/>
        </a:solidFill>
        <a:effectLst/>
      </p:bgPr>
    </p:bg>
    <p:spTree>
      <p:nvGrpSpPr>
        <p:cNvPr id="1" name=""/>
        <p:cNvGrpSpPr/>
        <p:nvPr/>
      </p:nvGrpSpPr>
      <p:grpSpPr>
        <a:xfrm>
          <a:off x="0" y="0"/>
          <a:ext cx="0" cy="0"/>
          <a:chOff x="0" y="0"/>
          <a:chExt cx="0" cy="0"/>
        </a:xfrm>
      </p:grpSpPr>
      <p:sp>
        <p:nvSpPr>
          <p:cNvPr id="54" name="Title 2"/>
          <p:cNvSpPr txBox="1">
            <a:spLocks/>
          </p:cNvSpPr>
          <p:nvPr/>
        </p:nvSpPr>
        <p:spPr>
          <a:xfrm>
            <a:off x="7545180" y="2245152"/>
            <a:ext cx="4054219" cy="1224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b="1" kern="1200" baseline="0">
                <a:solidFill>
                  <a:schemeClr val="bg1"/>
                </a:solidFill>
                <a:latin typeface="Roboto" charset="0"/>
                <a:ea typeface="Roboto" charset="0"/>
                <a:cs typeface="Roboto" charset="0"/>
              </a:defRPr>
            </a:lvl1pPr>
          </a:lstStyle>
          <a:p>
            <a:pPr algn="r"/>
            <a:r>
              <a:rPr lang="en-US" sz="4000" i="1" dirty="0"/>
              <a:t>Thank You!</a:t>
            </a:r>
          </a:p>
        </p:txBody>
      </p:sp>
      <p:sp>
        <p:nvSpPr>
          <p:cNvPr id="55" name="Text Placeholder 3"/>
          <p:cNvSpPr txBox="1">
            <a:spLocks/>
          </p:cNvSpPr>
          <p:nvPr/>
        </p:nvSpPr>
        <p:spPr>
          <a:xfrm>
            <a:off x="7545180" y="3262415"/>
            <a:ext cx="4054219" cy="401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600" i="1" dirty="0">
                <a:solidFill>
                  <a:schemeClr val="bg1"/>
                </a:solidFill>
                <a:latin typeface="Roboto" charset="0"/>
                <a:ea typeface="Roboto" charset="0"/>
                <a:cs typeface="Roboto" charset="0"/>
              </a:rPr>
              <a:t>Any questions?</a:t>
            </a:r>
            <a:endParaRPr lang="en-US" sz="1400" i="1" dirty="0"/>
          </a:p>
        </p:txBody>
      </p:sp>
      <p:grpSp>
        <p:nvGrpSpPr>
          <p:cNvPr id="56" name="Group 55"/>
          <p:cNvGrpSpPr/>
          <p:nvPr/>
        </p:nvGrpSpPr>
        <p:grpSpPr>
          <a:xfrm>
            <a:off x="7617708" y="4239046"/>
            <a:ext cx="3916039" cy="1825212"/>
            <a:chOff x="7617708" y="4239046"/>
            <a:chExt cx="3916039" cy="1825212"/>
          </a:xfrm>
        </p:grpSpPr>
        <p:sp>
          <p:nvSpPr>
            <p:cNvPr id="57" name="Content Placeholder 2"/>
            <p:cNvSpPr txBox="1">
              <a:spLocks/>
            </p:cNvSpPr>
            <p:nvPr/>
          </p:nvSpPr>
          <p:spPr>
            <a:xfrm>
              <a:off x="9988012" y="4682692"/>
              <a:ext cx="1545735" cy="46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b="1" dirty="0">
                  <a:solidFill>
                    <a:schemeClr val="bg1"/>
                  </a:solidFill>
                  <a:latin typeface="Roboto" charset="0"/>
                  <a:ea typeface="Roboto" charset="0"/>
                  <a:cs typeface="Roboto" charset="0"/>
                </a:rPr>
                <a:t>Guy Harrison</a:t>
              </a:r>
            </a:p>
            <a:p>
              <a:pPr marL="0" indent="0" algn="r">
                <a:spcBef>
                  <a:spcPts val="500"/>
                </a:spcBef>
                <a:buNone/>
              </a:pPr>
              <a:r>
                <a:rPr lang="en-US" sz="1000" dirty="0">
                  <a:solidFill>
                    <a:schemeClr val="bg1"/>
                  </a:solidFill>
                  <a:latin typeface="Roboto" charset="0"/>
                  <a:ea typeface="Roboto" charset="0"/>
                  <a:cs typeface="Roboto" charset="0"/>
                </a:rPr>
                <a:t>ProvenDB CTO</a:t>
              </a:r>
              <a:endParaRPr lang="en-US" sz="1200" dirty="0">
                <a:solidFill>
                  <a:schemeClr val="bg1"/>
                </a:solidFill>
                <a:latin typeface="Roboto" charset="0"/>
                <a:ea typeface="Roboto" charset="0"/>
                <a:cs typeface="Roboto" charset="0"/>
              </a:endParaRPr>
            </a:p>
            <a:p>
              <a:pPr marL="0" indent="0" algn="r">
                <a:buNone/>
              </a:pPr>
              <a:endParaRPr lang="en-US" sz="1200" dirty="0">
                <a:solidFill>
                  <a:schemeClr val="bg1"/>
                </a:solidFill>
                <a:latin typeface="Roboto" charset="0"/>
                <a:ea typeface="Roboto" charset="0"/>
                <a:cs typeface="Roboto" charset="0"/>
              </a:endParaRPr>
            </a:p>
          </p:txBody>
        </p:sp>
        <p:grpSp>
          <p:nvGrpSpPr>
            <p:cNvPr id="58" name="Group 57"/>
            <p:cNvGrpSpPr/>
            <p:nvPr/>
          </p:nvGrpSpPr>
          <p:grpSpPr>
            <a:xfrm>
              <a:off x="8655164" y="5415553"/>
              <a:ext cx="2878583" cy="648705"/>
              <a:chOff x="8655164" y="5415553"/>
              <a:chExt cx="2878583" cy="648705"/>
            </a:xfrm>
          </p:grpSpPr>
          <p:sp>
            <p:nvSpPr>
              <p:cNvPr id="60" name="Content Placeholder 2"/>
              <p:cNvSpPr txBox="1">
                <a:spLocks/>
              </p:cNvSpPr>
              <p:nvPr/>
            </p:nvSpPr>
            <p:spPr>
              <a:xfrm>
                <a:off x="9988012" y="5415554"/>
                <a:ext cx="1545735" cy="643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ts val="500"/>
                  </a:spcBef>
                  <a:buNone/>
                </a:pPr>
                <a:r>
                  <a:rPr lang="en-US" sz="1000" dirty="0">
                    <a:solidFill>
                      <a:schemeClr val="bg1"/>
                    </a:solidFill>
                    <a:latin typeface="Roboto" charset="0"/>
                    <a:ea typeface="Roboto" charset="0"/>
                    <a:cs typeface="Roboto" charset="0"/>
                  </a:rPr>
                  <a:t>/</a:t>
                </a:r>
                <a:r>
                  <a:rPr lang="en-US" sz="1000" dirty="0" err="1">
                    <a:solidFill>
                      <a:schemeClr val="bg1"/>
                    </a:solidFill>
                    <a:latin typeface="Roboto" charset="0"/>
                    <a:ea typeface="Roboto" charset="0"/>
                    <a:cs typeface="Roboto" charset="0"/>
                  </a:rPr>
                  <a:t>guyharrison</a:t>
                </a:r>
                <a:endParaRPr lang="en-US" sz="1200" dirty="0">
                  <a:solidFill>
                    <a:schemeClr val="bg1"/>
                  </a:solidFill>
                  <a:latin typeface="Roboto" charset="0"/>
                  <a:ea typeface="Roboto" charset="0"/>
                  <a:cs typeface="Roboto" charset="0"/>
                </a:endParaRPr>
              </a:p>
              <a:p>
                <a:pPr marL="0" indent="0" algn="r">
                  <a:lnSpc>
                    <a:spcPct val="200000"/>
                  </a:lnSpc>
                  <a:spcBef>
                    <a:spcPts val="500"/>
                  </a:spcBef>
                  <a:buNone/>
                </a:pPr>
                <a:r>
                  <a:rPr lang="en-US" sz="1000" dirty="0">
                    <a:solidFill>
                      <a:schemeClr val="bg1"/>
                    </a:solidFill>
                    <a:latin typeface="Roboto" charset="0"/>
                    <a:ea typeface="Roboto" charset="0"/>
                    <a:cs typeface="Roboto" charset="0"/>
                  </a:rPr>
                  <a:t>/</a:t>
                </a:r>
                <a:r>
                  <a:rPr lang="en-US" sz="1000" dirty="0" err="1">
                    <a:solidFill>
                      <a:schemeClr val="bg1"/>
                    </a:solidFill>
                    <a:latin typeface="Roboto" charset="0"/>
                    <a:ea typeface="Roboto" charset="0"/>
                    <a:cs typeface="Roboto" charset="0"/>
                  </a:rPr>
                  <a:t>guyharrison</a:t>
                </a:r>
                <a:endParaRPr lang="en-US" sz="1200" dirty="0">
                  <a:solidFill>
                    <a:schemeClr val="bg1"/>
                  </a:solidFill>
                  <a:latin typeface="Roboto" charset="0"/>
                  <a:ea typeface="Roboto" charset="0"/>
                  <a:cs typeface="Roboto" charset="0"/>
                </a:endParaRPr>
              </a:p>
              <a:p>
                <a:pPr marL="0" indent="0" algn="r">
                  <a:buNone/>
                </a:pPr>
                <a:endParaRPr lang="en-US" sz="1200" dirty="0">
                  <a:solidFill>
                    <a:schemeClr val="bg1"/>
                  </a:solidFill>
                  <a:latin typeface="Roboto" charset="0"/>
                  <a:ea typeface="Roboto" charset="0"/>
                  <a:cs typeface="Roboto" charset="0"/>
                </a:endParaRPr>
              </a:p>
            </p:txBody>
          </p:sp>
          <p:sp>
            <p:nvSpPr>
              <p:cNvPr id="61" name="Content Placeholder 2"/>
              <p:cNvSpPr txBox="1">
                <a:spLocks/>
              </p:cNvSpPr>
              <p:nvPr/>
            </p:nvSpPr>
            <p:spPr>
              <a:xfrm>
                <a:off x="8655164" y="5439542"/>
                <a:ext cx="1545735" cy="624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ts val="500"/>
                  </a:spcBef>
                  <a:buNone/>
                </a:pPr>
                <a:r>
                  <a:rPr lang="en-US" sz="1000" dirty="0">
                    <a:solidFill>
                      <a:schemeClr val="bg1"/>
                    </a:solidFill>
                    <a:latin typeface="Roboto" charset="0"/>
                    <a:ea typeface="Roboto" charset="0"/>
                    <a:cs typeface="Roboto" charset="0"/>
                  </a:rPr>
                  <a:t>(+61) 418 533 988</a:t>
                </a:r>
                <a:endParaRPr lang="en-US" sz="1200" dirty="0">
                  <a:solidFill>
                    <a:schemeClr val="bg1"/>
                  </a:solidFill>
                  <a:latin typeface="Roboto" charset="0"/>
                  <a:ea typeface="Roboto" charset="0"/>
                  <a:cs typeface="Roboto" charset="0"/>
                </a:endParaRPr>
              </a:p>
              <a:p>
                <a:pPr marL="0" indent="0" algn="r">
                  <a:lnSpc>
                    <a:spcPct val="200000"/>
                  </a:lnSpc>
                  <a:spcBef>
                    <a:spcPts val="500"/>
                  </a:spcBef>
                  <a:buNone/>
                </a:pPr>
                <a:r>
                  <a:rPr lang="en-US" sz="1000" dirty="0" err="1">
                    <a:solidFill>
                      <a:schemeClr val="bg1"/>
                    </a:solidFill>
                    <a:latin typeface="Roboto" charset="0"/>
                    <a:ea typeface="Roboto" charset="0"/>
                    <a:cs typeface="Roboto" charset="0"/>
                  </a:rPr>
                  <a:t>guy@provendb.com</a:t>
                </a:r>
                <a:endParaRPr lang="en-US" sz="1200" dirty="0">
                  <a:solidFill>
                    <a:schemeClr val="bg1"/>
                  </a:solidFill>
                  <a:latin typeface="Roboto" charset="0"/>
                  <a:ea typeface="Roboto" charset="0"/>
                  <a:cs typeface="Roboto" charset="0"/>
                </a:endParaRPr>
              </a:p>
              <a:p>
                <a:pPr marL="0" indent="0" algn="r">
                  <a:buNone/>
                </a:pPr>
                <a:endParaRPr lang="en-US" sz="1200" dirty="0">
                  <a:solidFill>
                    <a:schemeClr val="bg1"/>
                  </a:solidFill>
                  <a:latin typeface="Roboto" charset="0"/>
                  <a:ea typeface="Roboto" charset="0"/>
                  <a:cs typeface="Roboto" charset="0"/>
                </a:endParaRPr>
              </a:p>
            </p:txBody>
          </p:sp>
          <p:pic>
            <p:nvPicPr>
              <p:cNvPr id="62" name="Picture 6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13786" y="5730022"/>
                <a:ext cx="225158" cy="225158"/>
              </a:xfrm>
              <a:prstGeom prst="rect">
                <a:avLst/>
              </a:prstGeom>
            </p:spPr>
          </p:pic>
          <p:pic>
            <p:nvPicPr>
              <p:cNvPr id="63" name="Picture 6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13786" y="5415553"/>
                <a:ext cx="218254" cy="218252"/>
              </a:xfrm>
              <a:prstGeom prst="rect">
                <a:avLst/>
              </a:prstGeom>
            </p:spPr>
          </p:pic>
        </p:grpSp>
        <p:cxnSp>
          <p:nvCxnSpPr>
            <p:cNvPr id="59" name="Straight Connector 58"/>
            <p:cNvCxnSpPr/>
            <p:nvPr/>
          </p:nvCxnSpPr>
          <p:spPr>
            <a:xfrm flipH="1">
              <a:off x="7617708" y="4239046"/>
              <a:ext cx="3822605" cy="0"/>
            </a:xfrm>
            <a:prstGeom prst="line">
              <a:avLst/>
            </a:prstGeom>
            <a:ln>
              <a:solidFill>
                <a:srgbClr val="B3C5D1"/>
              </a:solidFill>
            </a:ln>
          </p:spPr>
          <p:style>
            <a:lnRef idx="1">
              <a:schemeClr val="accent1"/>
            </a:lnRef>
            <a:fillRef idx="0">
              <a:schemeClr val="accent1"/>
            </a:fillRef>
            <a:effectRef idx="0">
              <a:schemeClr val="accent1"/>
            </a:effectRef>
            <a:fontRef idx="minor">
              <a:schemeClr val="tx1"/>
            </a:fontRef>
          </p:style>
        </p:cxnSp>
      </p:grpSp>
      <p:pic>
        <p:nvPicPr>
          <p:cNvPr id="65" name="Picture 64" descr="A close up of a logo&#10;&#10;Description automatically generated">
            <a:extLst>
              <a:ext uri="{FF2B5EF4-FFF2-40B4-BE49-F238E27FC236}">
                <a16:creationId xmlns:a16="http://schemas.microsoft.com/office/drawing/2014/main" id="{818B10D6-88A1-6F43-AD5C-E81D092D20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174017">
            <a:off x="983784" y="548627"/>
            <a:ext cx="2950249" cy="2950249"/>
          </a:xfrm>
          <a:prstGeom prst="rect">
            <a:avLst/>
          </a:prstGeom>
        </p:spPr>
      </p:pic>
    </p:spTree>
    <p:extLst>
      <p:ext uri="{BB962C8B-B14F-4D97-AF65-F5344CB8AC3E}">
        <p14:creationId xmlns:p14="http://schemas.microsoft.com/office/powerpoint/2010/main" val="193072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20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800" decel="100000"/>
                                        <p:tgtEl>
                                          <p:spTgt spid="65"/>
                                        </p:tgtEl>
                                      </p:cBhvr>
                                    </p:animEffect>
                                    <p:anim calcmode="lin" valueType="num">
                                      <p:cBhvr>
                                        <p:cTn id="8" dur="800" decel="100000" fill="hold"/>
                                        <p:tgtEl>
                                          <p:spTgt spid="65"/>
                                        </p:tgtEl>
                                        <p:attrNameLst>
                                          <p:attrName>style.rotation</p:attrName>
                                        </p:attrNameLst>
                                      </p:cBhvr>
                                      <p:tavLst>
                                        <p:tav tm="0">
                                          <p:val>
                                            <p:fltVal val="-90"/>
                                          </p:val>
                                        </p:tav>
                                        <p:tav tm="100000">
                                          <p:val>
                                            <p:fltVal val="0"/>
                                          </p:val>
                                        </p:tav>
                                      </p:tavLst>
                                    </p:anim>
                                    <p:anim calcmode="lin" valueType="num">
                                      <p:cBhvr>
                                        <p:cTn id="9" dur="800" decel="100000" fill="hold"/>
                                        <p:tgtEl>
                                          <p:spTgt spid="65"/>
                                        </p:tgtEl>
                                        <p:attrNameLst>
                                          <p:attrName>ppt_x</p:attrName>
                                        </p:attrNameLst>
                                      </p:cBhvr>
                                      <p:tavLst>
                                        <p:tav tm="0">
                                          <p:val>
                                            <p:strVal val="#ppt_x+0.4"/>
                                          </p:val>
                                        </p:tav>
                                        <p:tav tm="100000">
                                          <p:val>
                                            <p:strVal val="#ppt_x-0.05"/>
                                          </p:val>
                                        </p:tav>
                                      </p:tavLst>
                                    </p:anim>
                                    <p:anim calcmode="lin" valueType="num">
                                      <p:cBhvr>
                                        <p:cTn id="10" dur="800" decel="100000" fill="hold"/>
                                        <p:tgtEl>
                                          <p:spTgt spid="6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557B"/>
        </a:solidFill>
        <a:effectLst/>
      </p:bgPr>
    </p:bg>
    <p:spTree>
      <p:nvGrpSpPr>
        <p:cNvPr id="1" name=""/>
        <p:cNvGrpSpPr/>
        <p:nvPr/>
      </p:nvGrpSpPr>
      <p:grpSpPr>
        <a:xfrm>
          <a:off x="0" y="0"/>
          <a:ext cx="0" cy="0"/>
          <a:chOff x="0" y="0"/>
          <a:chExt cx="0" cy="0"/>
        </a:xfrm>
      </p:grpSpPr>
      <p:grpSp>
        <p:nvGrpSpPr>
          <p:cNvPr id="2" name="Group 1"/>
          <p:cNvGrpSpPr/>
          <p:nvPr/>
        </p:nvGrpSpPr>
        <p:grpSpPr>
          <a:xfrm>
            <a:off x="7102549" y="839975"/>
            <a:ext cx="3625703" cy="4742118"/>
            <a:chOff x="5986130" y="839975"/>
            <a:chExt cx="3625703" cy="4742118"/>
          </a:xfrm>
        </p:grpSpPr>
        <p:sp>
          <p:nvSpPr>
            <p:cNvPr id="42" name="Rounded Rectangle 41"/>
            <p:cNvSpPr/>
            <p:nvPr/>
          </p:nvSpPr>
          <p:spPr>
            <a:xfrm rot="5400000">
              <a:off x="5427923" y="1398182"/>
              <a:ext cx="4742118" cy="362570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TextBox 54">
              <a:extLst>
                <a:ext uri="{FF2B5EF4-FFF2-40B4-BE49-F238E27FC236}">
                  <a16:creationId xmlns:a16="http://schemas.microsoft.com/office/drawing/2014/main" id="{C972831A-A13D-3247-B0C4-98C03D55F011}"/>
                </a:ext>
              </a:extLst>
            </p:cNvPr>
            <p:cNvSpPr txBox="1"/>
            <p:nvPr/>
          </p:nvSpPr>
          <p:spPr>
            <a:xfrm>
              <a:off x="7043943" y="3763182"/>
              <a:ext cx="2429829" cy="461665"/>
            </a:xfrm>
            <a:prstGeom prst="rect">
              <a:avLst/>
            </a:prstGeom>
            <a:noFill/>
          </p:spPr>
          <p:txBody>
            <a:bodyPr wrap="square" lIns="0" rtlCol="0">
              <a:spAutoFit/>
            </a:bodyPr>
            <a:lstStyle/>
            <a:p>
              <a:r>
                <a:rPr lang="en-US" sz="1200" dirty="0">
                  <a:solidFill>
                    <a:srgbClr val="9FAEBD"/>
                  </a:solidFill>
                  <a:latin typeface="Roboto" panose="02000000000000000000" pitchFamily="2" charset="0"/>
                  <a:ea typeface="Roboto" panose="02000000000000000000" pitchFamily="2" charset="0"/>
                </a:rPr>
                <a:t>Financial and Accounting</a:t>
              </a:r>
              <a:br>
                <a:rPr lang="en-US" sz="1200" dirty="0"/>
              </a:br>
              <a:r>
                <a:rPr lang="en-US" sz="1200" dirty="0">
                  <a:solidFill>
                    <a:srgbClr val="9FAEBD"/>
                  </a:solidFill>
                  <a:latin typeface="Roboto" panose="02000000000000000000" pitchFamily="2" charset="0"/>
                  <a:ea typeface="Roboto" panose="02000000000000000000" pitchFamily="2" charset="0"/>
                </a:rPr>
                <a:t>Systems</a:t>
              </a:r>
            </a:p>
          </p:txBody>
        </p:sp>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2462" y="3763182"/>
              <a:ext cx="401730" cy="507146"/>
            </a:xfrm>
            <a:prstGeom prst="rect">
              <a:avLst/>
            </a:prstGeom>
          </p:spPr>
        </p:pic>
        <p:sp>
          <p:nvSpPr>
            <p:cNvPr id="59" name="TextBox 58">
              <a:extLst>
                <a:ext uri="{FF2B5EF4-FFF2-40B4-BE49-F238E27FC236}">
                  <a16:creationId xmlns:a16="http://schemas.microsoft.com/office/drawing/2014/main" id="{C972831A-A13D-3247-B0C4-98C03D55F011}"/>
                </a:ext>
              </a:extLst>
            </p:cNvPr>
            <p:cNvSpPr txBox="1"/>
            <p:nvPr/>
          </p:nvSpPr>
          <p:spPr>
            <a:xfrm>
              <a:off x="7043944" y="2942106"/>
              <a:ext cx="2440298" cy="461665"/>
            </a:xfrm>
            <a:prstGeom prst="rect">
              <a:avLst/>
            </a:prstGeom>
            <a:noFill/>
          </p:spPr>
          <p:txBody>
            <a:bodyPr wrap="square" lIns="0" rtlCol="0">
              <a:spAutoFit/>
            </a:bodyPr>
            <a:lstStyle/>
            <a:p>
              <a:r>
                <a:rPr lang="en-US" sz="1200" dirty="0">
                  <a:solidFill>
                    <a:srgbClr val="9FAEBD"/>
                  </a:solidFill>
                  <a:latin typeface="Roboto" panose="02000000000000000000" pitchFamily="2" charset="0"/>
                  <a:ea typeface="Roboto" panose="02000000000000000000" pitchFamily="2" charset="0"/>
                </a:rPr>
                <a:t>Audit</a:t>
              </a:r>
              <a:r>
                <a:rPr lang="en-US" sz="1200" dirty="0"/>
                <a:t> </a:t>
              </a:r>
              <a:r>
                <a:rPr lang="en-US" sz="1200" dirty="0">
                  <a:solidFill>
                    <a:srgbClr val="9FAEBD"/>
                  </a:solidFill>
                  <a:latin typeface="Roboto" panose="02000000000000000000" pitchFamily="2" charset="0"/>
                  <a:ea typeface="Roboto" panose="02000000000000000000" pitchFamily="2" charset="0"/>
                </a:rPr>
                <a:t>and</a:t>
              </a:r>
              <a:r>
                <a:rPr lang="en-US" sz="1200" dirty="0"/>
                <a:t> </a:t>
              </a:r>
              <a:r>
                <a:rPr lang="en-US" sz="1200" dirty="0">
                  <a:solidFill>
                    <a:srgbClr val="9FAEBD"/>
                  </a:solidFill>
                  <a:latin typeface="Roboto" panose="02000000000000000000" pitchFamily="2" charset="0"/>
                  <a:ea typeface="Roboto" panose="02000000000000000000" pitchFamily="2" charset="0"/>
                </a:rPr>
                <a:t>Access</a:t>
              </a:r>
              <a:br>
                <a:rPr lang="en-US" sz="1200" dirty="0"/>
              </a:br>
              <a:r>
                <a:rPr lang="en-US" sz="1200" dirty="0">
                  <a:solidFill>
                    <a:srgbClr val="9FAEBD"/>
                  </a:solidFill>
                  <a:latin typeface="Roboto" panose="02000000000000000000" pitchFamily="2" charset="0"/>
                  <a:ea typeface="Roboto" panose="02000000000000000000" pitchFamily="2" charset="0"/>
                </a:rPr>
                <a:t>Management</a:t>
              </a:r>
              <a:r>
                <a:rPr lang="en-US" sz="1200" dirty="0"/>
                <a:t> </a:t>
              </a:r>
              <a:r>
                <a:rPr lang="en-US" sz="1200" dirty="0">
                  <a:solidFill>
                    <a:srgbClr val="9FAEBD"/>
                  </a:solidFill>
                  <a:latin typeface="Roboto" panose="02000000000000000000" pitchFamily="2" charset="0"/>
                  <a:ea typeface="Roboto" panose="02000000000000000000" pitchFamily="2" charset="0"/>
                </a:rPr>
                <a:t>Systems</a:t>
              </a:r>
            </a:p>
          </p:txBody>
        </p:sp>
        <p:pic>
          <p:nvPicPr>
            <p:cNvPr id="60" name="Picture 5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2890" y="2912469"/>
              <a:ext cx="491302" cy="491302"/>
            </a:xfrm>
            <a:prstGeom prst="rect">
              <a:avLst/>
            </a:prstGeom>
          </p:spPr>
        </p:pic>
        <p:sp>
          <p:nvSpPr>
            <p:cNvPr id="61" name="TextBox 60">
              <a:extLst>
                <a:ext uri="{FF2B5EF4-FFF2-40B4-BE49-F238E27FC236}">
                  <a16:creationId xmlns:a16="http://schemas.microsoft.com/office/drawing/2014/main" id="{C972831A-A13D-3247-B0C4-98C03D55F011}"/>
                </a:ext>
              </a:extLst>
            </p:cNvPr>
            <p:cNvSpPr txBox="1"/>
            <p:nvPr/>
          </p:nvSpPr>
          <p:spPr>
            <a:xfrm>
              <a:off x="7043944" y="1293488"/>
              <a:ext cx="2429829" cy="461665"/>
            </a:xfrm>
            <a:prstGeom prst="rect">
              <a:avLst/>
            </a:prstGeom>
            <a:noFill/>
          </p:spPr>
          <p:txBody>
            <a:bodyPr wrap="square" lIns="0" rtlCol="0">
              <a:spAutoFit/>
            </a:bodyPr>
            <a:lstStyle/>
            <a:p>
              <a:r>
                <a:rPr lang="en-AU" sz="1200" dirty="0">
                  <a:solidFill>
                    <a:srgbClr val="9FAEBD"/>
                  </a:solidFill>
                  <a:latin typeface="Roboto" panose="02000000000000000000" pitchFamily="2" charset="0"/>
                  <a:ea typeface="Roboto" panose="02000000000000000000" pitchFamily="2" charset="0"/>
                </a:rPr>
                <a:t>Legal record</a:t>
              </a:r>
              <a:br>
                <a:rPr lang="en-AU" sz="1200" dirty="0">
                  <a:solidFill>
                    <a:srgbClr val="9FAEBD"/>
                  </a:solidFill>
                  <a:latin typeface="Roboto" panose="02000000000000000000" pitchFamily="2" charset="0"/>
                  <a:ea typeface="Roboto" panose="02000000000000000000" pitchFamily="2" charset="0"/>
                </a:rPr>
              </a:br>
              <a:r>
                <a:rPr lang="en-AU" sz="1200" dirty="0">
                  <a:solidFill>
                    <a:srgbClr val="9FAEBD"/>
                  </a:solidFill>
                  <a:latin typeface="Roboto" panose="02000000000000000000" pitchFamily="2" charset="0"/>
                  <a:ea typeface="Roboto" panose="02000000000000000000" pitchFamily="2" charset="0"/>
                </a:rPr>
                <a:t>keeping</a:t>
              </a:r>
              <a:endParaRPr lang="en-US" sz="1200" dirty="0">
                <a:solidFill>
                  <a:srgbClr val="9FAEBD"/>
                </a:solidFill>
                <a:latin typeface="Roboto" panose="02000000000000000000" pitchFamily="2" charset="0"/>
                <a:ea typeface="Roboto" panose="02000000000000000000" pitchFamily="2" charset="0"/>
              </a:endParaRPr>
            </a:p>
          </p:txBody>
        </p:sp>
        <p:pic>
          <p:nvPicPr>
            <p:cNvPr id="62" name="Picture 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6278" y="1257245"/>
              <a:ext cx="573324" cy="489489"/>
            </a:xfrm>
            <a:prstGeom prst="rect">
              <a:avLst/>
            </a:prstGeom>
          </p:spPr>
        </p:pic>
        <p:sp>
          <p:nvSpPr>
            <p:cNvPr id="63" name="TextBox 62">
              <a:extLst>
                <a:ext uri="{FF2B5EF4-FFF2-40B4-BE49-F238E27FC236}">
                  <a16:creationId xmlns:a16="http://schemas.microsoft.com/office/drawing/2014/main" id="{C972831A-A13D-3247-B0C4-98C03D55F011}"/>
                </a:ext>
              </a:extLst>
            </p:cNvPr>
            <p:cNvSpPr txBox="1"/>
            <p:nvPr/>
          </p:nvSpPr>
          <p:spPr>
            <a:xfrm>
              <a:off x="7043944" y="2073846"/>
              <a:ext cx="2415885" cy="461665"/>
            </a:xfrm>
            <a:prstGeom prst="rect">
              <a:avLst/>
            </a:prstGeom>
            <a:noFill/>
          </p:spPr>
          <p:txBody>
            <a:bodyPr wrap="square" lIns="0" rtlCol="0">
              <a:spAutoFit/>
            </a:bodyPr>
            <a:lstStyle/>
            <a:p>
              <a:r>
                <a:rPr lang="en-US" sz="1200" dirty="0">
                  <a:solidFill>
                    <a:srgbClr val="9FAEBD"/>
                  </a:solidFill>
                  <a:latin typeface="Roboto" panose="02000000000000000000" pitchFamily="2" charset="0"/>
                  <a:ea typeface="Roboto" panose="02000000000000000000" pitchFamily="2" charset="0"/>
                </a:rPr>
                <a:t>Intellectual Property and</a:t>
              </a:r>
              <a:br>
                <a:rPr lang="en-US" sz="1200" dirty="0">
                  <a:solidFill>
                    <a:srgbClr val="9FAEBD"/>
                  </a:solidFill>
                  <a:latin typeface="Roboto" panose="02000000000000000000" pitchFamily="2" charset="0"/>
                  <a:ea typeface="Roboto" panose="02000000000000000000" pitchFamily="2" charset="0"/>
                </a:rPr>
              </a:br>
              <a:r>
                <a:rPr lang="en-US" sz="1200" dirty="0">
                  <a:solidFill>
                    <a:srgbClr val="9FAEBD"/>
                  </a:solidFill>
                  <a:latin typeface="Roboto" panose="02000000000000000000" pitchFamily="2" charset="0"/>
                  <a:ea typeface="Roboto" panose="02000000000000000000" pitchFamily="2" charset="0"/>
                </a:rPr>
                <a:t>Media Management Solutions</a:t>
              </a:r>
            </a:p>
          </p:txBody>
        </p:sp>
        <p:pic>
          <p:nvPicPr>
            <p:cNvPr id="78" name="Picture 7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6278" y="2107958"/>
              <a:ext cx="467914" cy="443287"/>
            </a:xfrm>
            <a:prstGeom prst="rect">
              <a:avLst/>
            </a:prstGeom>
          </p:spPr>
        </p:pic>
        <p:sp>
          <p:nvSpPr>
            <p:cNvPr id="79" name="TextBox 78">
              <a:extLst>
                <a:ext uri="{FF2B5EF4-FFF2-40B4-BE49-F238E27FC236}">
                  <a16:creationId xmlns:a16="http://schemas.microsoft.com/office/drawing/2014/main" id="{C972831A-A13D-3247-B0C4-98C03D55F011}"/>
                </a:ext>
              </a:extLst>
            </p:cNvPr>
            <p:cNvSpPr txBox="1"/>
            <p:nvPr/>
          </p:nvSpPr>
          <p:spPr>
            <a:xfrm>
              <a:off x="7043943" y="4641598"/>
              <a:ext cx="2415885" cy="461665"/>
            </a:xfrm>
            <a:prstGeom prst="rect">
              <a:avLst/>
            </a:prstGeom>
            <a:noFill/>
          </p:spPr>
          <p:txBody>
            <a:bodyPr wrap="square" lIns="0" rtlCol="0">
              <a:spAutoFit/>
            </a:bodyPr>
            <a:lstStyle/>
            <a:p>
              <a:r>
                <a:rPr lang="en-US" sz="1200" dirty="0">
                  <a:solidFill>
                    <a:srgbClr val="9FAEBD"/>
                  </a:solidFill>
                  <a:latin typeface="Roboto" panose="02000000000000000000" pitchFamily="2" charset="0"/>
                  <a:ea typeface="Roboto" panose="02000000000000000000" pitchFamily="2" charset="0"/>
                </a:rPr>
                <a:t>Government and Regulatory Applications</a:t>
              </a:r>
            </a:p>
          </p:txBody>
        </p:sp>
        <p:pic>
          <p:nvPicPr>
            <p:cNvPr id="80" name="Picture 7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19900" y="4605141"/>
              <a:ext cx="439540" cy="534577"/>
            </a:xfrm>
            <a:prstGeom prst="rect">
              <a:avLst/>
            </a:prstGeom>
          </p:spPr>
        </p:pic>
      </p:grpSp>
      <p:sp>
        <p:nvSpPr>
          <p:cNvPr id="82" name="Content Placeholder 2">
            <a:extLst>
              <a:ext uri="{FF2B5EF4-FFF2-40B4-BE49-F238E27FC236}">
                <a16:creationId xmlns:a16="http://schemas.microsoft.com/office/drawing/2014/main" id="{B2EEAA74-3A3D-2D42-9954-B5C48E396847}"/>
              </a:ext>
            </a:extLst>
          </p:cNvPr>
          <p:cNvSpPr txBox="1">
            <a:spLocks/>
          </p:cNvSpPr>
          <p:nvPr/>
        </p:nvSpPr>
        <p:spPr>
          <a:xfrm>
            <a:off x="1122640" y="2120364"/>
            <a:ext cx="5118671" cy="6902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spcBef>
                <a:spcPts val="1000"/>
              </a:spcBef>
              <a:buNone/>
            </a:pPr>
            <a:r>
              <a:rPr lang="en-AU" sz="1600" dirty="0">
                <a:solidFill>
                  <a:schemeClr val="bg1"/>
                </a:solidFill>
                <a:latin typeface="Roboto" charset="0"/>
                <a:ea typeface="Roboto" charset="0"/>
                <a:cs typeface="Roboto" charset="0"/>
              </a:rPr>
              <a:t>Blockchain-powered apps will comprise 1/3 of the $12B Blockchain market by 2022. </a:t>
            </a:r>
          </a:p>
          <a:p>
            <a:pPr marL="0" indent="0">
              <a:buNone/>
            </a:pPr>
            <a:endParaRPr lang="en-AU" sz="2000" dirty="0">
              <a:solidFill>
                <a:schemeClr val="bg1"/>
              </a:solidFill>
              <a:latin typeface="Roboto" panose="02000000000000000000" pitchFamily="2" charset="0"/>
              <a:ea typeface="Roboto" panose="02000000000000000000" pitchFamily="2" charset="0"/>
            </a:endParaRPr>
          </a:p>
          <a:p>
            <a:pPr marL="0" indent="0">
              <a:buNone/>
            </a:pPr>
            <a:endParaRPr lang="en-AU" sz="2000" dirty="0">
              <a:solidFill>
                <a:schemeClr val="bg1"/>
              </a:solidFill>
              <a:latin typeface="Roboto" panose="02000000000000000000" pitchFamily="2" charset="0"/>
              <a:ea typeface="Roboto" panose="02000000000000000000" pitchFamily="2" charset="0"/>
            </a:endParaRPr>
          </a:p>
        </p:txBody>
      </p:sp>
      <p:sp>
        <p:nvSpPr>
          <p:cNvPr id="83" name="Content Placeholder 2">
            <a:extLst>
              <a:ext uri="{FF2B5EF4-FFF2-40B4-BE49-F238E27FC236}">
                <a16:creationId xmlns:a16="http://schemas.microsoft.com/office/drawing/2014/main" id="{83A9776C-908C-904F-86E2-D6CA3F1432C7}"/>
              </a:ext>
            </a:extLst>
          </p:cNvPr>
          <p:cNvSpPr txBox="1">
            <a:spLocks/>
          </p:cNvSpPr>
          <p:nvPr/>
        </p:nvSpPr>
        <p:spPr>
          <a:xfrm>
            <a:off x="1122640" y="2977807"/>
            <a:ext cx="5118671" cy="14596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lvl="1" indent="-285750">
              <a:spcBef>
                <a:spcPts val="1000"/>
              </a:spcBef>
            </a:pPr>
            <a:r>
              <a:rPr lang="en-AU" sz="1600" dirty="0">
                <a:solidFill>
                  <a:schemeClr val="bg1"/>
                </a:solidFill>
                <a:latin typeface="Roboto" charset="0"/>
                <a:ea typeface="Roboto" charset="0"/>
                <a:cs typeface="Roboto" charset="0"/>
              </a:rPr>
              <a:t>“Through 2021, 95% of data management projects using blockchain will fail due to either performance challenges or misapplication of the technology”</a:t>
            </a:r>
          </a:p>
          <a:p>
            <a:pPr marL="285750" lvl="1" indent="-285750">
              <a:spcBef>
                <a:spcPts val="1000"/>
              </a:spcBef>
            </a:pPr>
            <a:r>
              <a:rPr lang="en-AU" sz="1600" dirty="0">
                <a:solidFill>
                  <a:schemeClr val="bg1"/>
                </a:solidFill>
                <a:latin typeface="Roboto" charset="0"/>
                <a:ea typeface="Roboto" charset="0"/>
                <a:cs typeface="Roboto" charset="0"/>
              </a:rPr>
              <a:t>- Gartner: G00325744</a:t>
            </a:r>
          </a:p>
          <a:p>
            <a:pPr marL="0" indent="0">
              <a:buNone/>
            </a:pPr>
            <a:endParaRPr lang="en-AU" sz="2000" dirty="0">
              <a:solidFill>
                <a:schemeClr val="bg1"/>
              </a:solidFill>
              <a:latin typeface="Roboto" panose="02000000000000000000" pitchFamily="2" charset="0"/>
              <a:ea typeface="Roboto" panose="02000000000000000000" pitchFamily="2" charset="0"/>
            </a:endParaRPr>
          </a:p>
          <a:p>
            <a:pPr marL="0" indent="0">
              <a:buNone/>
            </a:pPr>
            <a:endParaRPr lang="en-AU" sz="2000" dirty="0">
              <a:solidFill>
                <a:schemeClr val="bg1"/>
              </a:solidFill>
              <a:latin typeface="Roboto" panose="02000000000000000000" pitchFamily="2" charset="0"/>
              <a:ea typeface="Roboto" panose="02000000000000000000" pitchFamily="2" charset="0"/>
            </a:endParaRPr>
          </a:p>
        </p:txBody>
      </p:sp>
      <p:sp>
        <p:nvSpPr>
          <p:cNvPr id="84" name="Content Placeholder 2">
            <a:extLst>
              <a:ext uri="{FF2B5EF4-FFF2-40B4-BE49-F238E27FC236}">
                <a16:creationId xmlns:a16="http://schemas.microsoft.com/office/drawing/2014/main" id="{3168EA54-667F-A847-9F72-AD9250E6AB32}"/>
              </a:ext>
            </a:extLst>
          </p:cNvPr>
          <p:cNvSpPr txBox="1">
            <a:spLocks/>
          </p:cNvSpPr>
          <p:nvPr/>
        </p:nvSpPr>
        <p:spPr>
          <a:xfrm>
            <a:off x="1122640" y="4587912"/>
            <a:ext cx="5118671" cy="7753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spcBef>
                <a:spcPts val="1000"/>
              </a:spcBef>
              <a:buNone/>
            </a:pPr>
            <a:r>
              <a:rPr lang="en-AU" sz="1600" dirty="0">
                <a:solidFill>
                  <a:schemeClr val="bg1"/>
                </a:solidFill>
                <a:latin typeface="Roboto" charset="0"/>
                <a:ea typeface="Roboto" charset="0"/>
                <a:cs typeface="Roboto" charset="0"/>
              </a:rPr>
              <a:t>ProvenDB reduces the risk and improves the performance of Blockchain-powered apps.</a:t>
            </a:r>
            <a:endParaRPr lang="en-AU" sz="2000" dirty="0">
              <a:solidFill>
                <a:schemeClr val="bg1"/>
              </a:solidFill>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DAEBC3FE-0B09-9C48-A8DB-F23699263799}"/>
              </a:ext>
            </a:extLst>
          </p:cNvPr>
          <p:cNvSpPr>
            <a:spLocks noGrp="1"/>
          </p:cNvSpPr>
          <p:nvPr>
            <p:ph type="title" idx="4294967295"/>
          </p:nvPr>
        </p:nvSpPr>
        <p:spPr/>
        <p:txBody>
          <a:bodyPr/>
          <a:lstStyle/>
          <a:p>
            <a:r>
              <a:rPr lang="en-US" dirty="0"/>
              <a:t>Business Opportunity</a:t>
            </a:r>
          </a:p>
        </p:txBody>
      </p:sp>
    </p:spTree>
    <p:extLst>
      <p:ext uri="{BB962C8B-B14F-4D97-AF65-F5344CB8AC3E}">
        <p14:creationId xmlns:p14="http://schemas.microsoft.com/office/powerpoint/2010/main" val="99103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557B"/>
        </a:solidFill>
        <a:effectLst/>
      </p:bgPr>
    </p:bg>
    <p:spTree>
      <p:nvGrpSpPr>
        <p:cNvPr id="1" name=""/>
        <p:cNvGrpSpPr/>
        <p:nvPr/>
      </p:nvGrpSpPr>
      <p:grpSpPr>
        <a:xfrm>
          <a:off x="0" y="0"/>
          <a:ext cx="0" cy="0"/>
          <a:chOff x="0" y="0"/>
          <a:chExt cx="0" cy="0"/>
        </a:xfrm>
      </p:grpSpPr>
      <p:sp>
        <p:nvSpPr>
          <p:cNvPr id="35" name="Content Placeholder 2"/>
          <p:cNvSpPr txBox="1">
            <a:spLocks/>
          </p:cNvSpPr>
          <p:nvPr/>
        </p:nvSpPr>
        <p:spPr>
          <a:xfrm>
            <a:off x="1081660" y="2309029"/>
            <a:ext cx="3634481" cy="49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A fully functional database service:</a:t>
            </a:r>
          </a:p>
        </p:txBody>
      </p:sp>
      <p:sp>
        <p:nvSpPr>
          <p:cNvPr id="36" name="Content Placeholder 2"/>
          <p:cNvSpPr txBox="1">
            <a:spLocks/>
          </p:cNvSpPr>
          <p:nvPr/>
        </p:nvSpPr>
        <p:spPr>
          <a:xfrm>
            <a:off x="5490061" y="2309028"/>
            <a:ext cx="2691071" cy="49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Roboto" charset="0"/>
                <a:ea typeface="Roboto" charset="0"/>
                <a:cs typeface="Roboto" charset="0"/>
              </a:rPr>
              <a:t>Blockchain integration:</a:t>
            </a:r>
          </a:p>
        </p:txBody>
      </p:sp>
      <p:grpSp>
        <p:nvGrpSpPr>
          <p:cNvPr id="37" name="Group 36"/>
          <p:cNvGrpSpPr/>
          <p:nvPr/>
        </p:nvGrpSpPr>
        <p:grpSpPr>
          <a:xfrm>
            <a:off x="1174716" y="2908873"/>
            <a:ext cx="3112401" cy="3007165"/>
            <a:chOff x="924906" y="2899651"/>
            <a:chExt cx="3112401" cy="3007165"/>
          </a:xfrm>
        </p:grpSpPr>
        <p:sp>
          <p:nvSpPr>
            <p:cNvPr id="38" name="Rounded Rectangle 37"/>
            <p:cNvSpPr/>
            <p:nvPr/>
          </p:nvSpPr>
          <p:spPr>
            <a:xfrm rot="5400000">
              <a:off x="977524" y="2847033"/>
              <a:ext cx="3007165" cy="3112401"/>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Content Placeholder 2"/>
            <p:cNvSpPr txBox="1">
              <a:spLocks/>
            </p:cNvSpPr>
            <p:nvPr/>
          </p:nvSpPr>
          <p:spPr>
            <a:xfrm>
              <a:off x="1744108" y="3211301"/>
              <a:ext cx="2057355" cy="488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MongoDB storage</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layer</a:t>
              </a:r>
            </a:p>
          </p:txBody>
        </p:sp>
        <p:sp>
          <p:nvSpPr>
            <p:cNvPr id="40" name="Content Placeholder 2"/>
            <p:cNvSpPr txBox="1">
              <a:spLocks/>
            </p:cNvSpPr>
            <p:nvPr/>
          </p:nvSpPr>
          <p:spPr>
            <a:xfrm>
              <a:off x="1744108" y="3878109"/>
              <a:ext cx="2057355" cy="487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a:solidFill>
                    <a:srgbClr val="879BA7"/>
                  </a:solidFill>
                  <a:latin typeface="Roboto" charset="0"/>
                  <a:ea typeface="Roboto" charset="0"/>
                  <a:cs typeface="Roboto" charset="0"/>
                </a:rPr>
                <a:t>Normal throughput</a:t>
              </a:r>
              <a:br>
                <a:rPr lang="en-US" sz="1200">
                  <a:solidFill>
                    <a:srgbClr val="879BA7"/>
                  </a:solidFill>
                  <a:latin typeface="Roboto" charset="0"/>
                  <a:ea typeface="Roboto" charset="0"/>
                  <a:cs typeface="Roboto" charset="0"/>
                </a:rPr>
              </a:br>
              <a:r>
                <a:rPr lang="en-US" sz="1200">
                  <a:solidFill>
                    <a:srgbClr val="879BA7"/>
                  </a:solidFill>
                  <a:latin typeface="Roboto" charset="0"/>
                  <a:ea typeface="Roboto" charset="0"/>
                  <a:cs typeface="Roboto" charset="0"/>
                </a:rPr>
                <a:t>and </a:t>
              </a:r>
              <a:r>
                <a:rPr lang="en-US" sz="1200" dirty="0">
                  <a:solidFill>
                    <a:srgbClr val="879BA7"/>
                  </a:solidFill>
                  <a:latin typeface="Roboto" charset="0"/>
                  <a:ea typeface="Roboto" charset="0"/>
                  <a:cs typeface="Roboto" charset="0"/>
                </a:rPr>
                <a:t>latency</a:t>
              </a:r>
            </a:p>
          </p:txBody>
        </p:sp>
        <p:sp>
          <p:nvSpPr>
            <p:cNvPr id="41" name="Content Placeholder 2"/>
            <p:cNvSpPr txBox="1">
              <a:spLocks/>
            </p:cNvSpPr>
            <p:nvPr/>
          </p:nvSpPr>
          <p:spPr>
            <a:xfrm>
              <a:off x="1744108" y="4579252"/>
              <a:ext cx="2057355" cy="457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Rich throughput and</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database operations</a:t>
              </a:r>
            </a:p>
          </p:txBody>
        </p:sp>
        <p:sp>
          <p:nvSpPr>
            <p:cNvPr id="42" name="Content Placeholder 2"/>
            <p:cNvSpPr txBox="1">
              <a:spLocks/>
            </p:cNvSpPr>
            <p:nvPr/>
          </p:nvSpPr>
          <p:spPr>
            <a:xfrm>
              <a:off x="1744108" y="5367637"/>
              <a:ext cx="2057355"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Strong privacy</a:t>
              </a:r>
            </a:p>
          </p:txBody>
        </p:sp>
        <p:pic>
          <p:nvPicPr>
            <p:cNvPr id="43" name="Picture 42"/>
            <p:cNvPicPr>
              <a:picLocks noChangeAspect="1"/>
            </p:cNvPicPr>
            <p:nvPr/>
          </p:nvPicPr>
          <p:blipFill>
            <a:blip r:embed="rId3"/>
            <a:stretch>
              <a:fillRect/>
            </a:stretch>
          </p:blipFill>
          <p:spPr>
            <a:xfrm>
              <a:off x="1306863" y="3115526"/>
              <a:ext cx="238158" cy="525590"/>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259" y="5229182"/>
              <a:ext cx="300488" cy="437072"/>
            </a:xfrm>
            <a:prstGeom prst="rect">
              <a:avLst/>
            </a:prstGeom>
          </p:spPr>
        </p:pic>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706" y="4554789"/>
              <a:ext cx="502584" cy="496084"/>
            </a:xfrm>
            <a:prstGeom prst="rect">
              <a:avLst/>
            </a:prstGeom>
          </p:spPr>
        </p:pic>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79747" y="3852220"/>
              <a:ext cx="492389" cy="492389"/>
            </a:xfrm>
            <a:prstGeom prst="rect">
              <a:avLst/>
            </a:prstGeom>
          </p:spPr>
        </p:pic>
      </p:grpSp>
      <p:grpSp>
        <p:nvGrpSpPr>
          <p:cNvPr id="47" name="Group 46"/>
          <p:cNvGrpSpPr/>
          <p:nvPr/>
        </p:nvGrpSpPr>
        <p:grpSpPr>
          <a:xfrm>
            <a:off x="5574139" y="2908874"/>
            <a:ext cx="5425186" cy="2467985"/>
            <a:chOff x="5324329" y="2899652"/>
            <a:chExt cx="5425186" cy="2467985"/>
          </a:xfrm>
        </p:grpSpPr>
        <p:sp>
          <p:nvSpPr>
            <p:cNvPr id="48" name="Rounded Rectangle 47"/>
            <p:cNvSpPr/>
            <p:nvPr/>
          </p:nvSpPr>
          <p:spPr>
            <a:xfrm rot="5400000">
              <a:off x="6802929" y="1421052"/>
              <a:ext cx="2467985" cy="5425186"/>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Content Placeholder 2"/>
            <p:cNvSpPr txBox="1">
              <a:spLocks/>
            </p:cNvSpPr>
            <p:nvPr/>
          </p:nvSpPr>
          <p:spPr>
            <a:xfrm>
              <a:off x="6184726" y="3279580"/>
              <a:ext cx="2725496" cy="31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Versioning </a:t>
              </a:r>
              <a:r>
                <a:rPr lang="en-US" sz="1200">
                  <a:solidFill>
                    <a:srgbClr val="879BA7"/>
                  </a:solidFill>
                  <a:latin typeface="Roboto" charset="0"/>
                  <a:ea typeface="Roboto" charset="0"/>
                  <a:cs typeface="Roboto" charset="0"/>
                </a:rPr>
                <a:t>of data</a:t>
              </a:r>
              <a:endParaRPr lang="en-US" sz="1200" dirty="0">
                <a:solidFill>
                  <a:srgbClr val="879BA7"/>
                </a:solidFill>
                <a:latin typeface="Roboto" charset="0"/>
                <a:ea typeface="Roboto" charset="0"/>
                <a:cs typeface="Roboto" charset="0"/>
              </a:endParaRPr>
            </a:p>
          </p:txBody>
        </p:sp>
        <p:sp>
          <p:nvSpPr>
            <p:cNvPr id="50" name="Content Placeholder 2"/>
            <p:cNvSpPr txBox="1">
              <a:spLocks/>
            </p:cNvSpPr>
            <p:nvPr/>
          </p:nvSpPr>
          <p:spPr>
            <a:xfrm>
              <a:off x="6184726" y="3993877"/>
              <a:ext cx="2725496" cy="323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a:solidFill>
                    <a:srgbClr val="879BA7"/>
                  </a:solidFill>
                  <a:latin typeface="Roboto" charset="0"/>
                  <a:ea typeface="Roboto" charset="0"/>
                  <a:cs typeface="Roboto" charset="0"/>
                </a:rPr>
                <a:t>Immutabillity</a:t>
              </a:r>
              <a:endParaRPr lang="en-US" sz="1200" dirty="0">
                <a:solidFill>
                  <a:srgbClr val="879BA7"/>
                </a:solidFill>
                <a:latin typeface="Roboto" charset="0"/>
                <a:ea typeface="Roboto" charset="0"/>
                <a:cs typeface="Roboto" charset="0"/>
              </a:endParaRPr>
            </a:p>
          </p:txBody>
        </p:sp>
        <p:sp>
          <p:nvSpPr>
            <p:cNvPr id="51" name="Content Placeholder 2"/>
            <p:cNvSpPr txBox="1">
              <a:spLocks/>
            </p:cNvSpPr>
            <p:nvPr/>
          </p:nvSpPr>
          <p:spPr>
            <a:xfrm>
              <a:off x="6184726" y="4728734"/>
              <a:ext cx="2725496" cy="2471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a:solidFill>
                    <a:srgbClr val="879BA7"/>
                  </a:solidFill>
                  <a:latin typeface="Roboto" charset="0"/>
                  <a:ea typeface="Roboto" charset="0"/>
                  <a:cs typeface="Roboto" charset="0"/>
                </a:rPr>
                <a:t>Tamper detection</a:t>
              </a:r>
              <a:endParaRPr lang="en-US" sz="1200" dirty="0">
                <a:solidFill>
                  <a:srgbClr val="879BA7"/>
                </a:solidFill>
                <a:latin typeface="Roboto" charset="0"/>
                <a:ea typeface="Roboto" charset="0"/>
                <a:cs typeface="Roboto" charset="0"/>
              </a:endParaRPr>
            </a:p>
          </p:txBody>
        </p:sp>
        <p:sp>
          <p:nvSpPr>
            <p:cNvPr id="52" name="Content Placeholder 2"/>
            <p:cNvSpPr txBox="1">
              <a:spLocks/>
            </p:cNvSpPr>
            <p:nvPr/>
          </p:nvSpPr>
          <p:spPr>
            <a:xfrm>
              <a:off x="8868756" y="3211301"/>
              <a:ext cx="1796505" cy="488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Point-in-time</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history</a:t>
              </a:r>
            </a:p>
          </p:txBody>
        </p:sp>
        <p:sp>
          <p:nvSpPr>
            <p:cNvPr id="53" name="Content Placeholder 2"/>
            <p:cNvSpPr txBox="1">
              <a:spLocks/>
            </p:cNvSpPr>
            <p:nvPr/>
          </p:nvSpPr>
          <p:spPr>
            <a:xfrm>
              <a:off x="8868756" y="3929708"/>
              <a:ext cx="1796505" cy="487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rgbClr val="879BA7"/>
                  </a:solidFill>
                  <a:latin typeface="Roboto" charset="0"/>
                  <a:ea typeface="Roboto" charset="0"/>
                  <a:cs typeface="Roboto" charset="0"/>
                </a:rPr>
                <a:t>Complete data</a:t>
              </a:r>
              <a:br>
                <a:rPr lang="en-US" sz="1200" dirty="0">
                  <a:solidFill>
                    <a:srgbClr val="879BA7"/>
                  </a:solidFill>
                  <a:latin typeface="Roboto" charset="0"/>
                  <a:ea typeface="Roboto" charset="0"/>
                  <a:cs typeface="Roboto" charset="0"/>
                </a:rPr>
              </a:br>
              <a:r>
                <a:rPr lang="en-US" sz="1200" dirty="0">
                  <a:solidFill>
                    <a:srgbClr val="879BA7"/>
                  </a:solidFill>
                  <a:latin typeface="Roboto" charset="0"/>
                  <a:ea typeface="Roboto" charset="0"/>
                  <a:cs typeface="Roboto" charset="0"/>
                </a:rPr>
                <a:t>provenance</a:t>
              </a:r>
            </a:p>
          </p:txBody>
        </p:sp>
        <p:pic>
          <p:nvPicPr>
            <p:cNvPr id="54" name="Picture 5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73101" y="3869092"/>
              <a:ext cx="553374" cy="500804"/>
            </a:xfrm>
            <a:prstGeom prst="rect">
              <a:avLst/>
            </a:prstGeom>
          </p:spPr>
        </p:pic>
        <p:pic>
          <p:nvPicPr>
            <p:cNvPr id="55" name="Picture 5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40756" y="4604309"/>
              <a:ext cx="446152" cy="496032"/>
            </a:xfrm>
            <a:prstGeom prst="rect">
              <a:avLst/>
            </a:prstGeom>
          </p:spPr>
        </p:pic>
        <p:pic>
          <p:nvPicPr>
            <p:cNvPr id="56" name="Picture 5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47003" y="3135431"/>
              <a:ext cx="501172" cy="501172"/>
            </a:xfrm>
            <a:prstGeom prst="rect">
              <a:avLst/>
            </a:prstGeom>
          </p:spPr>
        </p:pic>
        <p:pic>
          <p:nvPicPr>
            <p:cNvPr id="57" name="Picture 5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44450" y="3884286"/>
              <a:ext cx="571306" cy="485877"/>
            </a:xfrm>
            <a:prstGeom prst="rect">
              <a:avLst/>
            </a:prstGeom>
          </p:spPr>
        </p:pic>
        <p:pic>
          <p:nvPicPr>
            <p:cNvPr id="58" name="Picture 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68322" y="3108425"/>
              <a:ext cx="411295" cy="528453"/>
            </a:xfrm>
            <a:prstGeom prst="rect">
              <a:avLst/>
            </a:prstGeom>
          </p:spPr>
        </p:pic>
      </p:grpSp>
      <p:sp>
        <p:nvSpPr>
          <p:cNvPr id="2" name="Title 1">
            <a:extLst>
              <a:ext uri="{FF2B5EF4-FFF2-40B4-BE49-F238E27FC236}">
                <a16:creationId xmlns:a16="http://schemas.microsoft.com/office/drawing/2014/main" id="{E984C06E-88D6-EE4C-BC49-240494AFAF92}"/>
              </a:ext>
            </a:extLst>
          </p:cNvPr>
          <p:cNvSpPr>
            <a:spLocks noGrp="1"/>
          </p:cNvSpPr>
          <p:nvPr>
            <p:ph type="title" idx="4294967295"/>
          </p:nvPr>
        </p:nvSpPr>
        <p:spPr/>
        <p:txBody>
          <a:bodyPr/>
          <a:lstStyle/>
          <a:p>
            <a:r>
              <a:rPr lang="en-US" dirty="0"/>
              <a:t>ProvenDB</a:t>
            </a:r>
          </a:p>
        </p:txBody>
      </p:sp>
    </p:spTree>
    <p:extLst>
      <p:ext uri="{BB962C8B-B14F-4D97-AF65-F5344CB8AC3E}">
        <p14:creationId xmlns:p14="http://schemas.microsoft.com/office/powerpoint/2010/main" val="120746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557B"/>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5359" y="493970"/>
            <a:ext cx="4314809" cy="2545737"/>
          </a:xfrm>
          <a:prstGeom prst="rect">
            <a:avLst/>
          </a:prstGeom>
        </p:spPr>
      </p:pic>
      <p:grpSp>
        <p:nvGrpSpPr>
          <p:cNvPr id="45" name="Group 44"/>
          <p:cNvGrpSpPr/>
          <p:nvPr/>
        </p:nvGrpSpPr>
        <p:grpSpPr>
          <a:xfrm>
            <a:off x="926495" y="2512602"/>
            <a:ext cx="3295187" cy="1147382"/>
            <a:chOff x="579709" y="1686389"/>
            <a:chExt cx="3295187" cy="1147382"/>
          </a:xfrm>
        </p:grpSpPr>
        <p:sp>
          <p:nvSpPr>
            <p:cNvPr id="46" name="Content Placeholder 2"/>
            <p:cNvSpPr txBox="1">
              <a:spLocks/>
            </p:cNvSpPr>
            <p:nvPr/>
          </p:nvSpPr>
          <p:spPr>
            <a:xfrm>
              <a:off x="958675" y="1686389"/>
              <a:ext cx="2916221" cy="11473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Transactions to ProvenDB are stored (append-only) in the MongoDB database and hashes of the transactions posted to the Blockchain.</a:t>
              </a:r>
            </a:p>
          </p:txBody>
        </p:sp>
        <p:sp>
          <p:nvSpPr>
            <p:cNvPr id="47" name="Oval 46"/>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1.</a:t>
              </a:r>
            </a:p>
          </p:txBody>
        </p:sp>
      </p:grpSp>
      <p:grpSp>
        <p:nvGrpSpPr>
          <p:cNvPr id="49" name="Group 48"/>
          <p:cNvGrpSpPr/>
          <p:nvPr/>
        </p:nvGrpSpPr>
        <p:grpSpPr>
          <a:xfrm>
            <a:off x="945866" y="4152467"/>
            <a:ext cx="3295187" cy="825621"/>
            <a:chOff x="579709" y="1686389"/>
            <a:chExt cx="3295187" cy="825621"/>
          </a:xfrm>
        </p:grpSpPr>
        <p:sp>
          <p:nvSpPr>
            <p:cNvPr id="50" name="Content Placeholder 2"/>
            <p:cNvSpPr txBox="1">
              <a:spLocks/>
            </p:cNvSpPr>
            <p:nvPr/>
          </p:nvSpPr>
          <p:spPr>
            <a:xfrm>
              <a:off x="958675" y="1686389"/>
              <a:ext cx="2916221" cy="82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Each transaction creates a new version within the database. The database user or application can explore older versions and their proofs at any time.</a:t>
              </a:r>
            </a:p>
          </p:txBody>
        </p:sp>
        <p:sp>
          <p:nvSpPr>
            <p:cNvPr id="51" name="Oval 50"/>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2.</a:t>
              </a:r>
            </a:p>
          </p:txBody>
        </p:sp>
      </p:grpSp>
      <p:grpSp>
        <p:nvGrpSpPr>
          <p:cNvPr id="74" name="Group 73"/>
          <p:cNvGrpSpPr/>
          <p:nvPr/>
        </p:nvGrpSpPr>
        <p:grpSpPr>
          <a:xfrm>
            <a:off x="5642368" y="4978088"/>
            <a:ext cx="3295187" cy="1029966"/>
            <a:chOff x="579709" y="1686389"/>
            <a:chExt cx="3295187" cy="1029966"/>
          </a:xfrm>
        </p:grpSpPr>
        <p:sp>
          <p:nvSpPr>
            <p:cNvPr id="75" name="Content Placeholder 2"/>
            <p:cNvSpPr txBox="1">
              <a:spLocks/>
            </p:cNvSpPr>
            <p:nvPr/>
          </p:nvSpPr>
          <p:spPr>
            <a:xfrm>
              <a:off x="958675" y="1686389"/>
              <a:ext cx="2916221" cy="1029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Roboto" charset="0"/>
                  <a:ea typeface="Roboto" charset="0"/>
                  <a:cs typeface="Roboto" charset="0"/>
                </a:rPr>
                <a:t>The database user requests a proof be placed on the Blockchain for a specific version. This version can be used to prove the timestamp of the entire version or any document in that version.</a:t>
              </a:r>
            </a:p>
          </p:txBody>
        </p:sp>
        <p:sp>
          <p:nvSpPr>
            <p:cNvPr id="76" name="Oval 75"/>
            <p:cNvSpPr/>
            <p:nvPr/>
          </p:nvSpPr>
          <p:spPr>
            <a:xfrm>
              <a:off x="579709" y="1686389"/>
              <a:ext cx="325182" cy="32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p:cNvSpPr txBox="1">
              <a:spLocks/>
            </p:cNvSpPr>
            <p:nvPr/>
          </p:nvSpPr>
          <p:spPr>
            <a:xfrm>
              <a:off x="599080" y="1735875"/>
              <a:ext cx="325181" cy="30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b="1" dirty="0">
                  <a:solidFill>
                    <a:srgbClr val="1E557B"/>
                  </a:solidFill>
                  <a:latin typeface="Roboto" charset="0"/>
                  <a:ea typeface="Roboto" charset="0"/>
                  <a:cs typeface="Roboto" charset="0"/>
                </a:rPr>
                <a:t>3.</a:t>
              </a:r>
            </a:p>
          </p:txBody>
        </p:sp>
      </p:grpSp>
      <p:sp>
        <p:nvSpPr>
          <p:cNvPr id="89" name="Title 1"/>
          <p:cNvSpPr>
            <a:spLocks noGrp="1"/>
          </p:cNvSpPr>
          <p:nvPr>
            <p:ph type="title" idx="4294967295"/>
          </p:nvPr>
        </p:nvSpPr>
        <p:spPr>
          <a:xfrm>
            <a:off x="899918" y="803275"/>
            <a:ext cx="4533900" cy="1319213"/>
          </a:xfrm>
        </p:spPr>
        <p:txBody>
          <a:bodyPr>
            <a:normAutofit/>
          </a:bodyPr>
          <a:lstStyle/>
          <a:p>
            <a:r>
              <a:rPr lang="en-US" sz="3200" b="1" dirty="0">
                <a:solidFill>
                  <a:schemeClr val="bg1"/>
                </a:solidFill>
                <a:latin typeface="Roboto" charset="0"/>
                <a:ea typeface="Roboto" charset="0"/>
                <a:cs typeface="Roboto" charset="0"/>
              </a:rPr>
              <a:t>How ProvenDB Works</a:t>
            </a:r>
          </a:p>
        </p:txBody>
      </p:sp>
      <p:grpSp>
        <p:nvGrpSpPr>
          <p:cNvPr id="22" name="Group 21"/>
          <p:cNvGrpSpPr/>
          <p:nvPr/>
        </p:nvGrpSpPr>
        <p:grpSpPr>
          <a:xfrm>
            <a:off x="10274072" y="2672748"/>
            <a:ext cx="1051986" cy="1702537"/>
            <a:chOff x="10273609" y="2448135"/>
            <a:chExt cx="1051986" cy="1702537"/>
          </a:xfrm>
        </p:grpSpPr>
        <p:sp>
          <p:nvSpPr>
            <p:cNvPr id="90" name="Content Placeholder 2"/>
            <p:cNvSpPr txBox="1">
              <a:spLocks/>
            </p:cNvSpPr>
            <p:nvPr/>
          </p:nvSpPr>
          <p:spPr>
            <a:xfrm>
              <a:off x="10273609" y="3918333"/>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Blockchain</a:t>
              </a: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88594" y="2448135"/>
              <a:ext cx="1037001" cy="1310769"/>
            </a:xfrm>
            <a:prstGeom prst="rect">
              <a:avLst/>
            </a:prstGeom>
          </p:spPr>
        </p:pic>
      </p:grpSp>
      <p:grpSp>
        <p:nvGrpSpPr>
          <p:cNvPr id="19" name="Group 18"/>
          <p:cNvGrpSpPr/>
          <p:nvPr/>
        </p:nvGrpSpPr>
        <p:grpSpPr>
          <a:xfrm>
            <a:off x="5668100" y="2996851"/>
            <a:ext cx="3117660" cy="1766519"/>
            <a:chOff x="5667637" y="2772238"/>
            <a:chExt cx="3117660" cy="1766519"/>
          </a:xfrm>
        </p:grpSpPr>
        <p:sp>
          <p:nvSpPr>
            <p:cNvPr id="67" name="Content Placeholder 2"/>
            <p:cNvSpPr txBox="1">
              <a:spLocks/>
            </p:cNvSpPr>
            <p:nvPr/>
          </p:nvSpPr>
          <p:spPr>
            <a:xfrm>
              <a:off x="5667637" y="3746185"/>
              <a:ext cx="1051986" cy="23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Database User</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0445" y="2772238"/>
              <a:ext cx="1984852" cy="1766519"/>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39067" y="1600601"/>
            <a:ext cx="1731117" cy="586849"/>
          </a:xfrm>
          <a:prstGeom prst="rect">
            <a:avLst/>
          </a:prstGeom>
        </p:spPr>
      </p:pic>
      <p:grpSp>
        <p:nvGrpSpPr>
          <p:cNvPr id="21" name="Group 20"/>
          <p:cNvGrpSpPr/>
          <p:nvPr/>
        </p:nvGrpSpPr>
        <p:grpSpPr>
          <a:xfrm>
            <a:off x="8308481" y="1614112"/>
            <a:ext cx="1815800" cy="1024101"/>
            <a:chOff x="8308018" y="1389499"/>
            <a:chExt cx="1815800" cy="1024101"/>
          </a:xfrm>
        </p:grpSpPr>
        <p:sp>
          <p:nvSpPr>
            <p:cNvPr id="87" name="Content Placeholder 2"/>
            <p:cNvSpPr txBox="1">
              <a:spLocks/>
            </p:cNvSpPr>
            <p:nvPr/>
          </p:nvSpPr>
          <p:spPr>
            <a:xfrm>
              <a:off x="9252876" y="1745932"/>
              <a:ext cx="870942"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ProvenDB</a:t>
              </a: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8018" y="1389499"/>
              <a:ext cx="925950" cy="1024101"/>
            </a:xfrm>
            <a:prstGeom prst="rect">
              <a:avLst/>
            </a:prstGeom>
          </p:spPr>
        </p:pic>
      </p:gr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04302" y="2581364"/>
            <a:ext cx="1057567" cy="614447"/>
          </a:xfrm>
          <a:prstGeom prst="rect">
            <a:avLst/>
          </a:prstGeom>
        </p:spPr>
      </p:pic>
      <p:pic>
        <p:nvPicPr>
          <p:cNvPr id="16" name="Picture 15"/>
          <p:cNvPicPr>
            <a:picLocks noChangeAspect="1"/>
          </p:cNvPicPr>
          <p:nvPr/>
        </p:nvPicPr>
        <p:blipFill>
          <a:blip r:embed="rId8"/>
          <a:stretch>
            <a:fillRect/>
          </a:stretch>
        </p:blipFill>
        <p:spPr>
          <a:xfrm>
            <a:off x="10298901" y="2397149"/>
            <a:ext cx="739117" cy="597711"/>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60988" y="2581320"/>
            <a:ext cx="580604" cy="916775"/>
          </a:xfrm>
          <a:prstGeom prst="rect">
            <a:avLst/>
          </a:prstGeom>
        </p:spPr>
      </p:pic>
      <p:pic>
        <p:nvPicPr>
          <p:cNvPr id="58" name="Picture 5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11024" y="1561721"/>
            <a:ext cx="414945" cy="370960"/>
          </a:xfrm>
          <a:prstGeom prst="rect">
            <a:avLst/>
          </a:prstGeom>
        </p:spPr>
      </p:pic>
      <p:pic>
        <p:nvPicPr>
          <p:cNvPr id="62" name="Picture 6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8249" y="1763963"/>
            <a:ext cx="558268" cy="499091"/>
          </a:xfrm>
          <a:prstGeom prst="rect">
            <a:avLst/>
          </a:prstGeom>
        </p:spPr>
      </p:pic>
      <p:grpSp>
        <p:nvGrpSpPr>
          <p:cNvPr id="63" name="Group 62"/>
          <p:cNvGrpSpPr/>
          <p:nvPr/>
        </p:nvGrpSpPr>
        <p:grpSpPr>
          <a:xfrm>
            <a:off x="6257111" y="1816490"/>
            <a:ext cx="925950" cy="1152226"/>
            <a:chOff x="6256648" y="1591877"/>
            <a:chExt cx="925950" cy="1152226"/>
          </a:xfrm>
        </p:grpSpPr>
        <p:sp>
          <p:nvSpPr>
            <p:cNvPr id="64" name="Content Placeholder 2"/>
            <p:cNvSpPr txBox="1">
              <a:spLocks/>
            </p:cNvSpPr>
            <p:nvPr/>
          </p:nvSpPr>
          <p:spPr>
            <a:xfrm>
              <a:off x="6308931" y="2525201"/>
              <a:ext cx="821384" cy="2189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000" i="1" dirty="0">
                  <a:solidFill>
                    <a:schemeClr val="bg1">
                      <a:alpha val="80000"/>
                    </a:schemeClr>
                  </a:solidFill>
                  <a:latin typeface="Roboto" charset="0"/>
                  <a:ea typeface="Roboto" charset="0"/>
                  <a:cs typeface="Roboto" charset="0"/>
                </a:rPr>
                <a:t>MongoDB</a:t>
              </a:r>
            </a:p>
          </p:txBody>
        </p:sp>
        <p:pic>
          <p:nvPicPr>
            <p:cNvPr id="65" name="Picture 6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56648" y="1591877"/>
              <a:ext cx="925950" cy="827799"/>
            </a:xfrm>
            <a:prstGeom prst="rect">
              <a:avLst/>
            </a:prstGeom>
          </p:spPr>
        </p:pic>
      </p:grpSp>
    </p:spTree>
    <p:extLst>
      <p:ext uri="{BB962C8B-B14F-4D97-AF65-F5344CB8AC3E}">
        <p14:creationId xmlns:p14="http://schemas.microsoft.com/office/powerpoint/2010/main" val="23077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down)">
                                      <p:cBhvr>
                                        <p:cTn id="18" dur="500"/>
                                        <p:tgtEl>
                                          <p:spTgt spid="5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par>
                                <p:cTn id="36" presetID="10" presetClass="entr" presetSubtype="0"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par>
                          <p:cTn id="56" fill="hold">
                            <p:stCondLst>
                              <p:cond delay="1500"/>
                            </p:stCondLst>
                            <p:childTnLst>
                              <p:par>
                                <p:cTn id="57" presetID="2" presetClass="entr" presetSubtype="1"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1000" fill="hold"/>
                                        <p:tgtEl>
                                          <p:spTgt spid="16"/>
                                        </p:tgtEl>
                                        <p:attrNameLst>
                                          <p:attrName>ppt_x</p:attrName>
                                        </p:attrNameLst>
                                      </p:cBhvr>
                                      <p:tavLst>
                                        <p:tav tm="0">
                                          <p:val>
                                            <p:strVal val="#ppt_x"/>
                                          </p:val>
                                        </p:tav>
                                        <p:tav tm="100000">
                                          <p:val>
                                            <p:strVal val="#ppt_x"/>
                                          </p:val>
                                        </p:tav>
                                      </p:tavLst>
                                    </p:anim>
                                    <p:anim calcmode="lin" valueType="num">
                                      <p:cBhvr additive="base">
                                        <p:cTn id="60"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557B"/>
        </a:solidFill>
        <a:effectLst/>
      </p:bgPr>
    </p:bg>
    <p:spTree>
      <p:nvGrpSpPr>
        <p:cNvPr id="1" name=""/>
        <p:cNvGrpSpPr/>
        <p:nvPr/>
      </p:nvGrpSpPr>
      <p:grpSpPr>
        <a:xfrm>
          <a:off x="0" y="0"/>
          <a:ext cx="0" cy="0"/>
          <a:chOff x="0" y="0"/>
          <a:chExt cx="0" cy="0"/>
        </a:xfrm>
      </p:grpSpPr>
      <p:sp>
        <p:nvSpPr>
          <p:cNvPr id="41" name="Content Placeholder 2"/>
          <p:cNvSpPr txBox="1">
            <a:spLocks/>
          </p:cNvSpPr>
          <p:nvPr/>
        </p:nvSpPr>
        <p:spPr>
          <a:xfrm>
            <a:off x="10053664" y="6119505"/>
            <a:ext cx="1545735" cy="46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000" b="1" dirty="0" err="1">
                <a:solidFill>
                  <a:srgbClr val="9FAEBD"/>
                </a:solidFill>
                <a:latin typeface="Roboto" charset="0"/>
                <a:ea typeface="Roboto" charset="0"/>
                <a:cs typeface="Roboto" charset="0"/>
              </a:rPr>
              <a:t>provendb.com</a:t>
            </a:r>
            <a:endParaRPr lang="en-US" sz="1000" b="1" dirty="0">
              <a:solidFill>
                <a:srgbClr val="9FAEBD"/>
              </a:solidFill>
              <a:latin typeface="Roboto" charset="0"/>
              <a:ea typeface="Roboto" charset="0"/>
              <a:cs typeface="Roboto" charset="0"/>
            </a:endParaRPr>
          </a:p>
          <a:p>
            <a:pPr marL="0" indent="0" algn="r">
              <a:spcBef>
                <a:spcPts val="500"/>
              </a:spcBef>
              <a:buNone/>
            </a:pPr>
            <a:r>
              <a:rPr lang="en-US" sz="1000" dirty="0" err="1">
                <a:solidFill>
                  <a:srgbClr val="9FAEBD"/>
                </a:solidFill>
                <a:latin typeface="Roboto" charset="0"/>
                <a:ea typeface="Roboto" charset="0"/>
                <a:cs typeface="Roboto" charset="0"/>
              </a:rPr>
              <a:t>info@provendb.com</a:t>
            </a:r>
            <a:endParaRPr lang="en-US" sz="1200" dirty="0">
              <a:solidFill>
                <a:srgbClr val="9FAEBD"/>
              </a:solidFill>
              <a:latin typeface="Roboto" charset="0"/>
              <a:ea typeface="Roboto" charset="0"/>
              <a:cs typeface="Roboto" charset="0"/>
            </a:endParaRPr>
          </a:p>
          <a:p>
            <a:pPr marL="0" indent="0" algn="r">
              <a:buNone/>
            </a:pPr>
            <a:endParaRPr lang="en-US" sz="1200" dirty="0">
              <a:solidFill>
                <a:schemeClr val="bg1"/>
              </a:solidFill>
              <a:latin typeface="Roboto" charset="0"/>
              <a:ea typeface="Roboto" charset="0"/>
              <a:cs typeface="Roboto" charset="0"/>
            </a:endParaRPr>
          </a:p>
        </p:txBody>
      </p:sp>
      <p:grpSp>
        <p:nvGrpSpPr>
          <p:cNvPr id="3" name="Group 2"/>
          <p:cNvGrpSpPr/>
          <p:nvPr/>
        </p:nvGrpSpPr>
        <p:grpSpPr>
          <a:xfrm>
            <a:off x="7760125" y="2222316"/>
            <a:ext cx="3215843" cy="2849852"/>
            <a:chOff x="7760125" y="2147888"/>
            <a:chExt cx="3215843" cy="2849852"/>
          </a:xfrm>
        </p:grpSpPr>
        <p:sp>
          <p:nvSpPr>
            <p:cNvPr id="67" name="Rounded Rectangle 66"/>
            <p:cNvSpPr/>
            <p:nvPr/>
          </p:nvSpPr>
          <p:spPr>
            <a:xfrm rot="5400000">
              <a:off x="7943121" y="1964892"/>
              <a:ext cx="2849852"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8" name="Content Placeholder 2"/>
            <p:cNvSpPr txBox="1">
              <a:spLocks/>
            </p:cNvSpPr>
            <p:nvPr/>
          </p:nvSpPr>
          <p:spPr>
            <a:xfrm>
              <a:off x="8004973" y="3095535"/>
              <a:ext cx="2698230"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Channels</a:t>
              </a:r>
            </a:p>
            <a:p>
              <a:pPr marL="0" indent="0" algn="ctr">
                <a:buNone/>
              </a:pPr>
              <a:endParaRPr lang="en-US" sz="1200" b="1" dirty="0">
                <a:solidFill>
                  <a:srgbClr val="879BA7"/>
                </a:solidFill>
                <a:latin typeface="Roboto" charset="0"/>
                <a:ea typeface="Roboto" charset="0"/>
                <a:cs typeface="Roboto" charset="0"/>
              </a:endParaRPr>
            </a:p>
          </p:txBody>
        </p:sp>
        <p:sp>
          <p:nvSpPr>
            <p:cNvPr id="69" name="TextBox 68">
              <a:extLst>
                <a:ext uri="{FF2B5EF4-FFF2-40B4-BE49-F238E27FC236}">
                  <a16:creationId xmlns:a16="http://schemas.microsoft.com/office/drawing/2014/main" id="{C972831A-A13D-3247-B0C4-98C03D55F011}"/>
                </a:ext>
              </a:extLst>
            </p:cNvPr>
            <p:cNvSpPr txBox="1"/>
            <p:nvPr/>
          </p:nvSpPr>
          <p:spPr>
            <a:xfrm>
              <a:off x="8004973" y="3508967"/>
              <a:ext cx="2698230" cy="1005848"/>
            </a:xfrm>
            <a:prstGeom prst="rect">
              <a:avLst/>
            </a:prstGeom>
            <a:noFill/>
          </p:spPr>
          <p:txBody>
            <a:bodyPr wrap="square" lIns="0" bIns="0" rtlCol="0">
              <a:spAutoFit/>
            </a:bodyPr>
            <a:lstStyle/>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Developers of new </a:t>
              </a:r>
              <a:r>
                <a:rPr lang="en-AU" sz="1200" dirty="0" err="1">
                  <a:solidFill>
                    <a:srgbClr val="9FAEBD"/>
                  </a:solidFill>
                  <a:latin typeface="Roboto" panose="02000000000000000000" pitchFamily="2" charset="0"/>
                  <a:ea typeface="Roboto" panose="02000000000000000000" pitchFamily="2" charset="0"/>
                </a:rPr>
                <a:t>Blockchain</a:t>
              </a:r>
              <a:r>
                <a:rPr lang="en-AU" sz="1200" dirty="0">
                  <a:solidFill>
                    <a:srgbClr val="9FAEBD"/>
                  </a:solidFill>
                  <a:latin typeface="Roboto" panose="02000000000000000000" pitchFamily="2" charset="0"/>
                  <a:ea typeface="Roboto" panose="02000000000000000000" pitchFamily="2" charset="0"/>
                </a:rPr>
                <a:t> apps</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Migration of existing apps (esp. Mongo apps)</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Verticals (security, legal, accounting, etc.)</a:t>
              </a:r>
              <a:endParaRPr lang="en-US" sz="1200" dirty="0">
                <a:solidFill>
                  <a:srgbClr val="9FAEBD"/>
                </a:solidFill>
                <a:latin typeface="Roboto" panose="02000000000000000000" pitchFamily="2" charset="0"/>
                <a:ea typeface="Roboto" panose="02000000000000000000" pitchFamily="2"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782" y="2471020"/>
              <a:ext cx="361769" cy="503639"/>
            </a:xfrm>
            <a:prstGeom prst="rect">
              <a:avLst/>
            </a:prstGeom>
          </p:spPr>
        </p:pic>
      </p:grpSp>
      <p:grpSp>
        <p:nvGrpSpPr>
          <p:cNvPr id="2" name="Group 1"/>
          <p:cNvGrpSpPr/>
          <p:nvPr/>
        </p:nvGrpSpPr>
        <p:grpSpPr>
          <a:xfrm>
            <a:off x="959155" y="2232517"/>
            <a:ext cx="3215843" cy="2849852"/>
            <a:chOff x="959155" y="2158089"/>
            <a:chExt cx="3215843" cy="2849852"/>
          </a:xfrm>
        </p:grpSpPr>
        <p:sp>
          <p:nvSpPr>
            <p:cNvPr id="72" name="Rounded Rectangle 71"/>
            <p:cNvSpPr/>
            <p:nvPr/>
          </p:nvSpPr>
          <p:spPr>
            <a:xfrm rot="5400000">
              <a:off x="1142151" y="1975093"/>
              <a:ext cx="2849852"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Content Placeholder 2"/>
            <p:cNvSpPr txBox="1">
              <a:spLocks/>
            </p:cNvSpPr>
            <p:nvPr/>
          </p:nvSpPr>
          <p:spPr>
            <a:xfrm>
              <a:off x="1199214" y="3095535"/>
              <a:ext cx="2725496"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Rollout</a:t>
              </a:r>
            </a:p>
          </p:txBody>
        </p:sp>
        <p:sp>
          <p:nvSpPr>
            <p:cNvPr id="74" name="TextBox 73">
              <a:extLst>
                <a:ext uri="{FF2B5EF4-FFF2-40B4-BE49-F238E27FC236}">
                  <a16:creationId xmlns:a16="http://schemas.microsoft.com/office/drawing/2014/main" id="{C972831A-A13D-3247-B0C4-98C03D55F011}"/>
                </a:ext>
              </a:extLst>
            </p:cNvPr>
            <p:cNvSpPr txBox="1"/>
            <p:nvPr/>
          </p:nvSpPr>
          <p:spPr>
            <a:xfrm>
              <a:off x="1199214" y="3508967"/>
              <a:ext cx="2725496" cy="1015663"/>
            </a:xfrm>
            <a:prstGeom prst="rect">
              <a:avLst/>
            </a:prstGeom>
            <a:noFill/>
          </p:spPr>
          <p:txBody>
            <a:bodyPr wrap="square" lIns="0" rtlCol="0">
              <a:spAutoFit/>
            </a:bodyPr>
            <a:lstStyle/>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Early Adopter Launch 29 April 2019</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Commercial service with paid plans Q4 2019</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Targeting 200 active developers by Q4</a:t>
              </a:r>
              <a:endParaRPr lang="en-US" sz="1200" dirty="0">
                <a:solidFill>
                  <a:srgbClr val="9FAEBD"/>
                </a:solidFill>
                <a:latin typeface="Roboto" panose="02000000000000000000" pitchFamily="2" charset="0"/>
                <a:ea typeface="Roboto" panose="02000000000000000000" pitchFamily="2"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148" y="2494000"/>
              <a:ext cx="557856" cy="492225"/>
            </a:xfrm>
            <a:prstGeom prst="rect">
              <a:avLst/>
            </a:prstGeom>
          </p:spPr>
        </p:pic>
      </p:grpSp>
      <p:grpSp>
        <p:nvGrpSpPr>
          <p:cNvPr id="4" name="Group 3"/>
          <p:cNvGrpSpPr/>
          <p:nvPr/>
        </p:nvGrpSpPr>
        <p:grpSpPr>
          <a:xfrm>
            <a:off x="4359639" y="2232514"/>
            <a:ext cx="3215843" cy="2849849"/>
            <a:chOff x="4359639" y="2158086"/>
            <a:chExt cx="3215843" cy="2849849"/>
          </a:xfrm>
        </p:grpSpPr>
        <p:sp>
          <p:nvSpPr>
            <p:cNvPr id="47" name="Rounded Rectangle 46"/>
            <p:cNvSpPr/>
            <p:nvPr/>
          </p:nvSpPr>
          <p:spPr>
            <a:xfrm rot="5400000">
              <a:off x="4542636" y="1975089"/>
              <a:ext cx="2849849" cy="3215843"/>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8" name="Content Placeholder 2"/>
            <p:cNvSpPr txBox="1">
              <a:spLocks/>
            </p:cNvSpPr>
            <p:nvPr/>
          </p:nvSpPr>
          <p:spPr>
            <a:xfrm>
              <a:off x="4601622" y="3095535"/>
              <a:ext cx="2713803" cy="29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200" b="1" dirty="0">
                  <a:solidFill>
                    <a:srgbClr val="879BA7"/>
                  </a:solidFill>
                  <a:latin typeface="Roboto" charset="0"/>
                  <a:ea typeface="Roboto" charset="0"/>
                  <a:cs typeface="Roboto" charset="0"/>
                </a:rPr>
                <a:t>Marketing</a:t>
              </a:r>
            </a:p>
          </p:txBody>
        </p:sp>
        <p:sp>
          <p:nvSpPr>
            <p:cNvPr id="49" name="TextBox 48">
              <a:extLst>
                <a:ext uri="{FF2B5EF4-FFF2-40B4-BE49-F238E27FC236}">
                  <a16:creationId xmlns:a16="http://schemas.microsoft.com/office/drawing/2014/main" id="{C972831A-A13D-3247-B0C4-98C03D55F011}"/>
                </a:ext>
              </a:extLst>
            </p:cNvPr>
            <p:cNvSpPr txBox="1"/>
            <p:nvPr/>
          </p:nvSpPr>
          <p:spPr>
            <a:xfrm>
              <a:off x="4601622" y="3508967"/>
              <a:ext cx="2713803" cy="1015663"/>
            </a:xfrm>
            <a:prstGeom prst="rect">
              <a:avLst/>
            </a:prstGeom>
            <a:noFill/>
          </p:spPr>
          <p:txBody>
            <a:bodyPr wrap="square" lIns="0" rtlCol="0">
              <a:spAutoFit/>
            </a:bodyPr>
            <a:lstStyle/>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Partnership with </a:t>
              </a:r>
              <a:r>
                <a:rPr lang="en-AU" sz="1200" dirty="0" err="1">
                  <a:solidFill>
                    <a:srgbClr val="9FAEBD"/>
                  </a:solidFill>
                  <a:latin typeface="Roboto" panose="02000000000000000000" pitchFamily="2" charset="0"/>
                  <a:ea typeface="Roboto" panose="02000000000000000000" pitchFamily="2" charset="0"/>
                </a:rPr>
                <a:t>MongoDB</a:t>
              </a:r>
              <a:r>
                <a:rPr lang="en-AU" sz="1200" dirty="0">
                  <a:solidFill>
                    <a:srgbClr val="9FAEBD"/>
                  </a:solidFill>
                  <a:latin typeface="Roboto" panose="02000000000000000000" pitchFamily="2" charset="0"/>
                  <a:ea typeface="Roboto" panose="02000000000000000000" pitchFamily="2" charset="0"/>
                </a:rPr>
                <a:t> (</a:t>
              </a:r>
              <a:r>
                <a:rPr lang="en-AU" sz="1200" dirty="0" err="1">
                  <a:solidFill>
                    <a:srgbClr val="9FAEBD"/>
                  </a:solidFill>
                  <a:latin typeface="Roboto" panose="02000000000000000000" pitchFamily="2" charset="0"/>
                  <a:ea typeface="Roboto" panose="02000000000000000000" pitchFamily="2" charset="0"/>
                </a:rPr>
                <a:t>BuilderFest</a:t>
              </a:r>
              <a:r>
                <a:rPr lang="en-AU" sz="1200" dirty="0">
                  <a:solidFill>
                    <a:srgbClr val="9FAEBD"/>
                  </a:solidFill>
                  <a:latin typeface="Roboto" panose="02000000000000000000" pitchFamily="2" charset="0"/>
                  <a:ea typeface="Roboto" panose="02000000000000000000" pitchFamily="2" charset="0"/>
                </a:rPr>
                <a:t> sessions at </a:t>
              </a:r>
              <a:r>
                <a:rPr lang="en-AU" sz="1200" dirty="0" err="1">
                  <a:solidFill>
                    <a:srgbClr val="9FAEBD"/>
                  </a:solidFill>
                  <a:latin typeface="Roboto" panose="02000000000000000000" pitchFamily="2" charset="0"/>
                  <a:ea typeface="Roboto" panose="02000000000000000000" pitchFamily="2" charset="0"/>
                </a:rPr>
                <a:t>MongoDB</a:t>
              </a:r>
              <a:r>
                <a:rPr lang="en-AU" sz="1200" dirty="0">
                  <a:solidFill>
                    <a:srgbClr val="9FAEBD"/>
                  </a:solidFill>
                  <a:latin typeface="Roboto" panose="02000000000000000000" pitchFamily="2" charset="0"/>
                  <a:ea typeface="Roboto" panose="02000000000000000000" pitchFamily="2" charset="0"/>
                </a:rPr>
                <a:t> World 2019)</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FT US-based evangelist</a:t>
              </a:r>
            </a:p>
            <a:p>
              <a:pPr marL="171450" indent="-171450">
                <a:buFont typeface="Arial" charset="0"/>
                <a:buChar char="•"/>
              </a:pPr>
              <a:r>
                <a:rPr lang="en-AU" sz="1200" dirty="0">
                  <a:solidFill>
                    <a:srgbClr val="9FAEBD"/>
                  </a:solidFill>
                  <a:latin typeface="Roboto" panose="02000000000000000000" pitchFamily="2" charset="0"/>
                  <a:ea typeface="Roboto" panose="02000000000000000000" pitchFamily="2" charset="0"/>
                </a:rPr>
                <a:t>Guerrilla marketing campaigns</a:t>
              </a:r>
              <a:endParaRPr lang="en-US" sz="1200" dirty="0">
                <a:solidFill>
                  <a:srgbClr val="9FAEBD"/>
                </a:solidFill>
                <a:latin typeface="Roboto" panose="02000000000000000000" pitchFamily="2" charset="0"/>
                <a:ea typeface="Roboto" panose="02000000000000000000" pitchFamily="2"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3605" y="2537434"/>
              <a:ext cx="467914" cy="443287"/>
            </a:xfrm>
            <a:prstGeom prst="rect">
              <a:avLst/>
            </a:prstGeom>
          </p:spPr>
        </p:pic>
      </p:grpSp>
      <p:sp>
        <p:nvSpPr>
          <p:cNvPr id="5" name="Title 4">
            <a:extLst>
              <a:ext uri="{FF2B5EF4-FFF2-40B4-BE49-F238E27FC236}">
                <a16:creationId xmlns:a16="http://schemas.microsoft.com/office/drawing/2014/main" id="{7AF078AA-7526-6045-B6BE-9F381F6B34CF}"/>
              </a:ext>
            </a:extLst>
          </p:cNvPr>
          <p:cNvSpPr>
            <a:spLocks noGrp="1"/>
          </p:cNvSpPr>
          <p:nvPr>
            <p:ph type="title" idx="4294967295"/>
          </p:nvPr>
        </p:nvSpPr>
        <p:spPr/>
        <p:txBody>
          <a:bodyPr/>
          <a:lstStyle/>
          <a:p>
            <a:r>
              <a:rPr lang="en-US" dirty="0"/>
              <a:t>Business</a:t>
            </a:r>
            <a:r>
              <a:rPr lang="en-US" baseline="0" dirty="0"/>
              <a:t> Plans</a:t>
            </a:r>
            <a:endParaRPr lang="en-US" dirty="0"/>
          </a:p>
        </p:txBody>
      </p:sp>
    </p:spTree>
    <p:extLst>
      <p:ext uri="{BB962C8B-B14F-4D97-AF65-F5344CB8AC3E}">
        <p14:creationId xmlns:p14="http://schemas.microsoft.com/office/powerpoint/2010/main" val="176804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557B"/>
        </a:solidFill>
        <a:effectLst/>
      </p:bgPr>
    </p:bg>
    <p:spTree>
      <p:nvGrpSpPr>
        <p:cNvPr id="1" name=""/>
        <p:cNvGrpSpPr/>
        <p:nvPr/>
      </p:nvGrpSpPr>
      <p:grpSpPr>
        <a:xfrm>
          <a:off x="0" y="0"/>
          <a:ext cx="0" cy="0"/>
          <a:chOff x="0" y="0"/>
          <a:chExt cx="0" cy="0"/>
        </a:xfrm>
      </p:grpSpPr>
      <p:sp>
        <p:nvSpPr>
          <p:cNvPr id="23" name="Title 12"/>
          <p:cNvSpPr>
            <a:spLocks noGrp="1"/>
          </p:cNvSpPr>
          <p:nvPr>
            <p:ph type="title" idx="4294967295"/>
          </p:nvPr>
        </p:nvSpPr>
        <p:spPr>
          <a:xfrm>
            <a:off x="1413168" y="2177903"/>
            <a:ext cx="5538788" cy="806450"/>
          </a:xfrm>
        </p:spPr>
        <p:txBody>
          <a:bodyPr>
            <a:noAutofit/>
          </a:bodyPr>
          <a:lstStyle/>
          <a:p>
            <a:r>
              <a:rPr lang="en-US" sz="3200" b="1" dirty="0">
                <a:solidFill>
                  <a:schemeClr val="bg1"/>
                </a:solidFill>
                <a:latin typeface="Roboto" charset="0"/>
                <a:ea typeface="Roboto" charset="0"/>
                <a:cs typeface="Roboto" charset="0"/>
              </a:rPr>
              <a:t>Funding</a:t>
            </a:r>
          </a:p>
        </p:txBody>
      </p:sp>
      <p:sp>
        <p:nvSpPr>
          <p:cNvPr id="24" name="Text Placeholder 13"/>
          <p:cNvSpPr txBox="1">
            <a:spLocks/>
          </p:cNvSpPr>
          <p:nvPr/>
        </p:nvSpPr>
        <p:spPr>
          <a:xfrm>
            <a:off x="1413168" y="3233839"/>
            <a:ext cx="5757827" cy="12424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71450" indent="-171450">
              <a:buSzPct val="100000"/>
              <a:buFont typeface="Arial" charset="0"/>
              <a:buChar char="•"/>
            </a:pPr>
            <a:r>
              <a:rPr lang="en-US" sz="2000" dirty="0">
                <a:solidFill>
                  <a:schemeClr val="bg1"/>
                </a:solidFill>
                <a:latin typeface="Roboto" charset="0"/>
                <a:ea typeface="Roboto" charset="0"/>
                <a:cs typeface="Roboto" charset="0"/>
              </a:rPr>
              <a:t>$1.2 Seed funding from Toba Capital.</a:t>
            </a:r>
          </a:p>
          <a:p>
            <a:pPr marL="171450" indent="-171450">
              <a:buFont typeface="Arial" charset="0"/>
              <a:buChar char="•"/>
            </a:pPr>
            <a:r>
              <a:rPr lang="en-US" sz="2000" dirty="0">
                <a:solidFill>
                  <a:schemeClr val="bg1"/>
                </a:solidFill>
                <a:latin typeface="Roboto" charset="0"/>
                <a:ea typeface="Roboto" charset="0"/>
                <a:cs typeface="Roboto" charset="0"/>
              </a:rPr>
              <a:t>Seeking to raise 3.2M series A</a:t>
            </a:r>
          </a:p>
          <a:p>
            <a:pPr marL="171450" indent="-171450">
              <a:buFont typeface="Arial" charset="0"/>
              <a:buChar char="•"/>
            </a:pPr>
            <a:r>
              <a:rPr lang="en-US" sz="2000" dirty="0">
                <a:solidFill>
                  <a:schemeClr val="bg1"/>
                </a:solidFill>
                <a:latin typeface="Roboto" charset="0"/>
                <a:ea typeface="Roboto" charset="0"/>
                <a:cs typeface="Roboto" charset="0"/>
              </a:rPr>
              <a:t>Toba Capital plans to participate</a:t>
            </a:r>
          </a:p>
          <a:p>
            <a:endParaRPr lang="en-US" sz="1200" dirty="0"/>
          </a:p>
        </p:txBody>
      </p:sp>
    </p:spTree>
    <p:extLst>
      <p:ext uri="{BB962C8B-B14F-4D97-AF65-F5344CB8AC3E}">
        <p14:creationId xmlns:p14="http://schemas.microsoft.com/office/powerpoint/2010/main" val="50728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557B"/>
        </a:solidFill>
        <a:effectLst/>
      </p:bgPr>
    </p:bg>
    <p:spTree>
      <p:nvGrpSpPr>
        <p:cNvPr id="1" name=""/>
        <p:cNvGrpSpPr/>
        <p:nvPr/>
      </p:nvGrpSpPr>
      <p:grpSpPr>
        <a:xfrm>
          <a:off x="0" y="0"/>
          <a:ext cx="0" cy="0"/>
          <a:chOff x="0" y="0"/>
          <a:chExt cx="0" cy="0"/>
        </a:xfrm>
      </p:grpSpPr>
      <p:grpSp>
        <p:nvGrpSpPr>
          <p:cNvPr id="3" name="Group 2"/>
          <p:cNvGrpSpPr/>
          <p:nvPr/>
        </p:nvGrpSpPr>
        <p:grpSpPr>
          <a:xfrm>
            <a:off x="970541" y="1616261"/>
            <a:ext cx="2303178" cy="4165220"/>
            <a:chOff x="970541" y="1616261"/>
            <a:chExt cx="2303178" cy="4165220"/>
          </a:xfrm>
        </p:grpSpPr>
        <p:sp>
          <p:nvSpPr>
            <p:cNvPr id="66" name="Rounded Rectangle 65"/>
            <p:cNvSpPr/>
            <p:nvPr/>
          </p:nvSpPr>
          <p:spPr>
            <a:xfrm>
              <a:off x="970541" y="1616261"/>
              <a:ext cx="2303178" cy="4165220"/>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7" name="TextBox 66">
              <a:extLst>
                <a:ext uri="{FF2B5EF4-FFF2-40B4-BE49-F238E27FC236}">
                  <a16:creationId xmlns:a16="http://schemas.microsoft.com/office/drawing/2014/main" id="{C972831A-A13D-3247-B0C4-98C03D55F011}"/>
                </a:ext>
              </a:extLst>
            </p:cNvPr>
            <p:cNvSpPr txBox="1"/>
            <p:nvPr/>
          </p:nvSpPr>
          <p:spPr>
            <a:xfrm>
              <a:off x="1193307" y="3610620"/>
              <a:ext cx="1857152" cy="1754326"/>
            </a:xfrm>
            <a:prstGeom prst="rect">
              <a:avLst/>
            </a:prstGeom>
            <a:noFill/>
          </p:spPr>
          <p:txBody>
            <a:bodyPr wrap="square" lIns="0" rtlCol="0">
              <a:spAutoFit/>
            </a:bodyPr>
            <a:lstStyle/>
            <a:p>
              <a:pPr algn="ctr"/>
              <a:r>
                <a:rPr lang="en-US" sz="1200" dirty="0">
                  <a:solidFill>
                    <a:srgbClr val="9FAEBD"/>
                  </a:solidFill>
                  <a:latin typeface="Roboto" panose="02000000000000000000" pitchFamily="2" charset="0"/>
                  <a:ea typeface="Roboto" panose="02000000000000000000" pitchFamily="2" charset="0"/>
                </a:rPr>
                <a:t>A recognized DBMS export with more than 30 years in the database industry, author of many books on database technology and former Vice President of Software Engineering at Quest Software.</a:t>
              </a:r>
            </a:p>
          </p:txBody>
        </p:sp>
        <p:sp>
          <p:nvSpPr>
            <p:cNvPr id="70" name="Content Placeholder 2"/>
            <p:cNvSpPr txBox="1">
              <a:spLocks/>
            </p:cNvSpPr>
            <p:nvPr/>
          </p:nvSpPr>
          <p:spPr>
            <a:xfrm>
              <a:off x="1193307" y="2979090"/>
              <a:ext cx="1857153" cy="520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Guy Harrison</a:t>
              </a:r>
              <a:br>
                <a:rPr lang="en-US" sz="1200" b="1" dirty="0">
                  <a:solidFill>
                    <a:srgbClr val="879BA7"/>
                  </a:solidFill>
                  <a:latin typeface="Roboto" charset="0"/>
                  <a:ea typeface="Roboto" charset="0"/>
                  <a:cs typeface="Roboto" charset="0"/>
                </a:rPr>
              </a:br>
              <a:r>
                <a:rPr lang="en-US" sz="1200" i="1" dirty="0">
                  <a:solidFill>
                    <a:srgbClr val="879BA7"/>
                  </a:solidFill>
                  <a:latin typeface="Roboto" charset="0"/>
                  <a:ea typeface="Roboto" charset="0"/>
                  <a:cs typeface="Roboto" charset="0"/>
                </a:rPr>
                <a:t>CEO and Founder</a:t>
              </a:r>
            </a:p>
          </p:txBody>
        </p:sp>
        <p:pic>
          <p:nvPicPr>
            <p:cNvPr id="27" name="Picture Placeholder 13">
              <a:extLst>
                <a:ext uri="{FF2B5EF4-FFF2-40B4-BE49-F238E27FC236}">
                  <a16:creationId xmlns:a16="http://schemas.microsoft.com/office/drawing/2014/main" id="{5BD2D7A7-5B9E-2F44-83A2-6D2C3949ABAA}"/>
                </a:ext>
              </a:extLst>
            </p:cNvPr>
            <p:cNvPicPr>
              <a:picLocks noChangeAspect="1"/>
            </p:cNvPicPr>
            <p:nvPr/>
          </p:nvPicPr>
          <p:blipFill>
            <a:blip r:embed="rId3"/>
            <a:srcRect t="141" b="141"/>
            <a:stretch>
              <a:fillRect/>
            </a:stretch>
          </p:blipFill>
          <p:spPr>
            <a:xfrm>
              <a:off x="1605210" y="1892717"/>
              <a:ext cx="1033346" cy="1033346"/>
            </a:xfrm>
            <a:prstGeom prst="rect">
              <a:avLst/>
            </a:prstGeom>
          </p:spPr>
        </p:pic>
      </p:grpSp>
      <p:grpSp>
        <p:nvGrpSpPr>
          <p:cNvPr id="4" name="Group 3"/>
          <p:cNvGrpSpPr/>
          <p:nvPr/>
        </p:nvGrpSpPr>
        <p:grpSpPr>
          <a:xfrm>
            <a:off x="3619700" y="1616261"/>
            <a:ext cx="2303178" cy="4165220"/>
            <a:chOff x="3619700" y="1616261"/>
            <a:chExt cx="2303178" cy="4165220"/>
          </a:xfrm>
        </p:grpSpPr>
        <p:sp>
          <p:nvSpPr>
            <p:cNvPr id="72" name="Rounded Rectangle 71"/>
            <p:cNvSpPr/>
            <p:nvPr/>
          </p:nvSpPr>
          <p:spPr>
            <a:xfrm>
              <a:off x="3619700" y="1616261"/>
              <a:ext cx="2303178" cy="4165220"/>
            </a:xfrm>
            <a:prstGeom prst="roundRect">
              <a:avLst>
                <a:gd name="adj" fmla="val 55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TextBox 72">
              <a:extLst>
                <a:ext uri="{FF2B5EF4-FFF2-40B4-BE49-F238E27FC236}">
                  <a16:creationId xmlns:a16="http://schemas.microsoft.com/office/drawing/2014/main" id="{C972831A-A13D-3247-B0C4-98C03D55F011}"/>
                </a:ext>
              </a:extLst>
            </p:cNvPr>
            <p:cNvSpPr txBox="1"/>
            <p:nvPr/>
          </p:nvSpPr>
          <p:spPr>
            <a:xfrm>
              <a:off x="3842466" y="3610620"/>
              <a:ext cx="1857152" cy="1089529"/>
            </a:xfrm>
            <a:prstGeom prst="rect">
              <a:avLst/>
            </a:prstGeom>
            <a:noFill/>
          </p:spPr>
          <p:txBody>
            <a:bodyPr wrap="square" lIns="0" rtlCol="0">
              <a:spAutoFit/>
            </a:bodyPr>
            <a:lstStyle/>
            <a:p>
              <a:pPr lvl="0" algn="ctr">
                <a:lnSpc>
                  <a:spcPct val="90000"/>
                </a:lnSpc>
                <a:spcBef>
                  <a:spcPts val="1000"/>
                </a:spcBef>
                <a:defRPr/>
              </a:pPr>
              <a:r>
                <a:rPr lang="en-US" sz="1200" dirty="0">
                  <a:solidFill>
                    <a:srgbClr val="9FAEBD"/>
                  </a:solidFill>
                  <a:latin typeface="Roboto" panose="02000000000000000000" pitchFamily="2" charset="0"/>
                  <a:ea typeface="Roboto" panose="02000000000000000000" pitchFamily="2" charset="0"/>
                </a:rPr>
                <a:t>Partner at Toba Capital,   previously CEO and founder at </a:t>
              </a:r>
              <a:r>
                <a:rPr lang="en-US" sz="1200" dirty="0" err="1">
                  <a:solidFill>
                    <a:srgbClr val="9FAEBD"/>
                  </a:solidFill>
                  <a:latin typeface="Roboto" panose="02000000000000000000" pitchFamily="2" charset="0"/>
                  <a:ea typeface="Roboto" panose="02000000000000000000" pitchFamily="2" charset="0"/>
                </a:rPr>
                <a:t>CodeEnvy</a:t>
              </a:r>
              <a:r>
                <a:rPr lang="en-US" sz="1200" dirty="0">
                  <a:solidFill>
                    <a:srgbClr val="9FAEBD"/>
                  </a:solidFill>
                  <a:latin typeface="Roboto" panose="02000000000000000000" pitchFamily="2" charset="0"/>
                  <a:ea typeface="Roboto" panose="02000000000000000000" pitchFamily="2" charset="0"/>
                </a:rPr>
                <a:t>,  CEO at WSO2, VP of Cloud at Oracle, and VP of at Quest Software.</a:t>
              </a:r>
            </a:p>
          </p:txBody>
        </p:sp>
        <p:sp>
          <p:nvSpPr>
            <p:cNvPr id="76" name="Content Placeholder 2"/>
            <p:cNvSpPr txBox="1">
              <a:spLocks/>
            </p:cNvSpPr>
            <p:nvPr/>
          </p:nvSpPr>
          <p:spPr>
            <a:xfrm>
              <a:off x="3842466" y="2979090"/>
              <a:ext cx="1857153" cy="49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rgbClr val="879BA7"/>
                  </a:solidFill>
                  <a:latin typeface="Roboto" charset="0"/>
                  <a:ea typeface="Roboto" charset="0"/>
                  <a:cs typeface="Roboto" charset="0"/>
                </a:rPr>
                <a:t>Tyler Jewel</a:t>
              </a:r>
              <a:br>
                <a:rPr lang="en-US" sz="1200" b="1" dirty="0">
                  <a:solidFill>
                    <a:srgbClr val="879BA7"/>
                  </a:solidFill>
                  <a:latin typeface="Roboto" charset="0"/>
                  <a:ea typeface="Roboto" charset="0"/>
                  <a:cs typeface="Roboto" charset="0"/>
                </a:rPr>
              </a:br>
              <a:r>
                <a:rPr lang="en-US" sz="1200" i="1" dirty="0">
                  <a:solidFill>
                    <a:srgbClr val="879BA7"/>
                  </a:solidFill>
                  <a:latin typeface="Roboto" charset="0"/>
                  <a:ea typeface="Roboto" charset="0"/>
                  <a:cs typeface="Roboto" charset="0"/>
                </a:rPr>
                <a:t>Advisor</a:t>
              </a:r>
            </a:p>
          </p:txBody>
        </p:sp>
        <p:pic>
          <p:nvPicPr>
            <p:cNvPr id="28" name="Picture 27">
              <a:extLst>
                <a:ext uri="{FF2B5EF4-FFF2-40B4-BE49-F238E27FC236}">
                  <a16:creationId xmlns:a16="http://schemas.microsoft.com/office/drawing/2014/main" id="{0C8E0378-A229-E544-9921-D35052275388}"/>
                </a:ext>
              </a:extLst>
            </p:cNvPr>
            <p:cNvPicPr>
              <a:picLocks noChangeAspect="1"/>
            </p:cNvPicPr>
            <p:nvPr/>
          </p:nvPicPr>
          <p:blipFill>
            <a:blip r:embed="rId4"/>
            <a:stretch>
              <a:fillRect/>
            </a:stretch>
          </p:blipFill>
          <p:spPr>
            <a:xfrm>
              <a:off x="4254369" y="1887225"/>
              <a:ext cx="1033346" cy="1033346"/>
            </a:xfrm>
            <a:prstGeom prst="rect">
              <a:avLst/>
            </a:prstGeom>
          </p:spPr>
        </p:pic>
      </p:grpSp>
      <p:grpSp>
        <p:nvGrpSpPr>
          <p:cNvPr id="6" name="Group 5">
            <a:extLst>
              <a:ext uri="{FF2B5EF4-FFF2-40B4-BE49-F238E27FC236}">
                <a16:creationId xmlns:a16="http://schemas.microsoft.com/office/drawing/2014/main" id="{3FB8304B-0341-884D-80D3-205A61A1B035}"/>
              </a:ext>
            </a:extLst>
          </p:cNvPr>
          <p:cNvGrpSpPr/>
          <p:nvPr/>
        </p:nvGrpSpPr>
        <p:grpSpPr>
          <a:xfrm>
            <a:off x="6240351" y="1616261"/>
            <a:ext cx="5019528" cy="4165220"/>
            <a:chOff x="6240351" y="1616261"/>
            <a:chExt cx="5019528" cy="4165220"/>
          </a:xfrm>
        </p:grpSpPr>
        <p:grpSp>
          <p:nvGrpSpPr>
            <p:cNvPr id="5" name="Group 4"/>
            <p:cNvGrpSpPr/>
            <p:nvPr/>
          </p:nvGrpSpPr>
          <p:grpSpPr>
            <a:xfrm>
              <a:off x="6240351" y="1616261"/>
              <a:ext cx="5019528" cy="4165220"/>
              <a:chOff x="6240351" y="1616261"/>
              <a:chExt cx="5019528" cy="4165220"/>
            </a:xfrm>
          </p:grpSpPr>
          <p:sp>
            <p:nvSpPr>
              <p:cNvPr id="29" name="Rounded Rectangle 28"/>
              <p:cNvSpPr/>
              <p:nvPr/>
            </p:nvSpPr>
            <p:spPr>
              <a:xfrm>
                <a:off x="6240351" y="1616261"/>
                <a:ext cx="5019528" cy="4165220"/>
              </a:xfrm>
              <a:prstGeom prst="roundRect">
                <a:avLst>
                  <a:gd name="adj" fmla="val 27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 name="Content Placeholder 2"/>
              <p:cNvSpPr txBox="1">
                <a:spLocks/>
              </p:cNvSpPr>
              <p:nvPr/>
            </p:nvSpPr>
            <p:spPr>
              <a:xfrm>
                <a:off x="6475578" y="4415985"/>
                <a:ext cx="4561017" cy="49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b="1" dirty="0">
                    <a:solidFill>
                      <a:srgbClr val="879BA7"/>
                    </a:solidFill>
                    <a:latin typeface="Roboto" charset="0"/>
                    <a:ea typeface="Roboto" charset="0"/>
                    <a:cs typeface="Roboto" charset="0"/>
                  </a:rPr>
                  <a:t>The Engineering Team</a:t>
                </a:r>
                <a:br>
                  <a:rPr lang="en-US" sz="1200" b="1" dirty="0">
                    <a:solidFill>
                      <a:srgbClr val="879BA7"/>
                    </a:solidFill>
                    <a:latin typeface="Roboto" charset="0"/>
                    <a:ea typeface="Roboto" charset="0"/>
                    <a:cs typeface="Roboto" charset="0"/>
                  </a:rPr>
                </a:br>
                <a:r>
                  <a:rPr lang="en-US" sz="1200" i="1" dirty="0">
                    <a:solidFill>
                      <a:srgbClr val="879BA7"/>
                    </a:solidFill>
                    <a:latin typeface="Roboto" charset="0"/>
                    <a:ea typeface="Roboto" charset="0"/>
                    <a:cs typeface="Roboto" charset="0"/>
                  </a:rPr>
                  <a:t>Melbourne Australia</a:t>
                </a:r>
              </a:p>
            </p:txBody>
          </p:sp>
          <p:sp>
            <p:nvSpPr>
              <p:cNvPr id="37" name="TextBox 36">
                <a:extLst>
                  <a:ext uri="{FF2B5EF4-FFF2-40B4-BE49-F238E27FC236}">
                    <a16:creationId xmlns:a16="http://schemas.microsoft.com/office/drawing/2014/main" id="{C972831A-A13D-3247-B0C4-98C03D55F011}"/>
                  </a:ext>
                </a:extLst>
              </p:cNvPr>
              <p:cNvSpPr txBox="1"/>
              <p:nvPr/>
            </p:nvSpPr>
            <p:spPr>
              <a:xfrm>
                <a:off x="6581903" y="5019204"/>
                <a:ext cx="4454691" cy="424732"/>
              </a:xfrm>
              <a:prstGeom prst="rect">
                <a:avLst/>
              </a:prstGeom>
              <a:noFill/>
            </p:spPr>
            <p:txBody>
              <a:bodyPr wrap="square" lIns="0" rtlCol="0">
                <a:spAutoFit/>
              </a:bodyPr>
              <a:lstStyle/>
              <a:p>
                <a:pPr lvl="0">
                  <a:lnSpc>
                    <a:spcPct val="90000"/>
                  </a:lnSpc>
                  <a:spcBef>
                    <a:spcPts val="1000"/>
                  </a:spcBef>
                  <a:defRPr/>
                </a:pPr>
                <a:r>
                  <a:rPr lang="en-US" sz="1200" dirty="0">
                    <a:solidFill>
                      <a:srgbClr val="9FAEBD"/>
                    </a:solidFill>
                    <a:latin typeface="Roboto" panose="02000000000000000000" pitchFamily="2" charset="0"/>
                    <a:ea typeface="Roboto" panose="02000000000000000000" pitchFamily="2" charset="0"/>
                  </a:rPr>
                  <a:t>Young, Cheap(</a:t>
                </a:r>
                <a:r>
                  <a:rPr lang="en-US" sz="1200" dirty="0" err="1">
                    <a:solidFill>
                      <a:srgbClr val="9FAEBD"/>
                    </a:solidFill>
                    <a:latin typeface="Roboto" panose="02000000000000000000" pitchFamily="2" charset="0"/>
                    <a:ea typeface="Roboto" panose="02000000000000000000" pitchFamily="2" charset="0"/>
                  </a:rPr>
                  <a:t>ish</a:t>
                </a:r>
                <a:r>
                  <a:rPr lang="en-US" sz="1200" dirty="0">
                    <a:solidFill>
                      <a:srgbClr val="9FAEBD"/>
                    </a:solidFill>
                    <a:latin typeface="Roboto" panose="02000000000000000000" pitchFamily="2" charset="0"/>
                    <a:ea typeface="Roboto" panose="02000000000000000000" pitchFamily="2" charset="0"/>
                  </a:rPr>
                  <a:t>) and cheerful bunch of developers based in Melbourne Australia.  Team of 8 expanding to 12 over 2019.</a:t>
                </a:r>
              </a:p>
            </p:txBody>
          </p:sp>
        </p:grpSp>
        <p:pic>
          <p:nvPicPr>
            <p:cNvPr id="2" name="Picture 1">
              <a:extLst>
                <a:ext uri="{FF2B5EF4-FFF2-40B4-BE49-F238E27FC236}">
                  <a16:creationId xmlns:a16="http://schemas.microsoft.com/office/drawing/2014/main" id="{BE877681-FF76-2F44-B923-6D1F5CF32DF3}"/>
                </a:ext>
              </a:extLst>
            </p:cNvPr>
            <p:cNvPicPr>
              <a:picLocks noChangeAspect="1"/>
            </p:cNvPicPr>
            <p:nvPr/>
          </p:nvPicPr>
          <p:blipFill rotWithShape="1">
            <a:blip r:embed="rId5"/>
            <a:srcRect b="25513"/>
            <a:stretch/>
          </p:blipFill>
          <p:spPr>
            <a:xfrm>
              <a:off x="6557547" y="1887225"/>
              <a:ext cx="4329840" cy="2418872"/>
            </a:xfrm>
            <a:prstGeom prst="rect">
              <a:avLst/>
            </a:prstGeom>
          </p:spPr>
        </p:pic>
      </p:grpSp>
      <p:sp>
        <p:nvSpPr>
          <p:cNvPr id="8" name="Title 7">
            <a:extLst>
              <a:ext uri="{FF2B5EF4-FFF2-40B4-BE49-F238E27FC236}">
                <a16:creationId xmlns:a16="http://schemas.microsoft.com/office/drawing/2014/main" id="{90A5D661-4DE5-2440-AA63-6E9839F9C828}"/>
              </a:ext>
            </a:extLst>
          </p:cNvPr>
          <p:cNvSpPr>
            <a:spLocks noGrp="1"/>
          </p:cNvSpPr>
          <p:nvPr>
            <p:ph type="title" idx="4294967295"/>
          </p:nvPr>
        </p:nvSpPr>
        <p:spPr/>
        <p:txBody>
          <a:bodyPr/>
          <a:lstStyle/>
          <a:p>
            <a:r>
              <a:rPr lang="en-US" dirty="0"/>
              <a:t>The Team</a:t>
            </a:r>
          </a:p>
        </p:txBody>
      </p:sp>
    </p:spTree>
    <p:extLst>
      <p:ext uri="{BB962C8B-B14F-4D97-AF65-F5344CB8AC3E}">
        <p14:creationId xmlns:p14="http://schemas.microsoft.com/office/powerpoint/2010/main" val="190006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3779</TotalTime>
  <Words>2202</Words>
  <Application>Microsoft Macintosh PowerPoint</Application>
  <PresentationFormat>Widescreen</PresentationFormat>
  <Paragraphs>399</Paragraphs>
  <Slides>37</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Roboto</vt:lpstr>
      <vt:lpstr>Wingdings</vt:lpstr>
      <vt:lpstr>Office Theme</vt:lpstr>
      <vt:lpstr>Introduction</vt:lpstr>
      <vt:lpstr>About ProvenDB</vt:lpstr>
      <vt:lpstr>Why it matters</vt:lpstr>
      <vt:lpstr>Business Opportunity</vt:lpstr>
      <vt:lpstr>ProvenDB</vt:lpstr>
      <vt:lpstr>How ProvenDB Works</vt:lpstr>
      <vt:lpstr>Business Plans</vt:lpstr>
      <vt:lpstr>Funding</vt:lpstr>
      <vt:lpstr>The Team</vt:lpstr>
      <vt:lpstr>PowerPoint Presentation</vt:lpstr>
      <vt:lpstr>Why Blockchain?</vt:lpstr>
      <vt:lpstr>Immutability is Revolutionary</vt:lpstr>
      <vt:lpstr>Legal recognition is emerging…</vt:lpstr>
      <vt:lpstr>Blockchain vs DBMS</vt:lpstr>
      <vt:lpstr>The economics are ruinous</vt:lpstr>
      <vt:lpstr>This is the dilemma:</vt:lpstr>
      <vt:lpstr>ProvenDB bridges the gap</vt:lpstr>
      <vt:lpstr>How is ProvenDB different?</vt:lpstr>
      <vt:lpstr>Why use ProvenDB?</vt:lpstr>
      <vt:lpstr>Applications that would benefit from ProvenDB</vt:lpstr>
      <vt:lpstr>PowerPoint Presentation</vt:lpstr>
      <vt:lpstr>PowerPoint Presentation</vt:lpstr>
      <vt:lpstr>Hash Signatures</vt:lpstr>
      <vt:lpstr>Blockchain Basics</vt:lpstr>
      <vt:lpstr>Blockchain Proofs</vt:lpstr>
      <vt:lpstr>Aggregating hashes using Merkle trees</vt:lpstr>
      <vt:lpstr>A persistent versioned database</vt:lpstr>
      <vt:lpstr>PowerPoint Presentation</vt:lpstr>
      <vt:lpstr>The Market</vt:lpstr>
      <vt:lpstr>Gartner market breakdown </vt:lpstr>
      <vt:lpstr>Go To Market</vt:lpstr>
      <vt:lpstr>Competitive Landscape</vt:lpstr>
      <vt:lpstr>Team</vt:lpstr>
      <vt:lpstr>Burn</vt:lpstr>
      <vt:lpstr>The Future</vt:lpstr>
      <vt:lpstr>Technology Roadmap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Kalid Hosni</dc:creator>
  <cp:lastModifiedBy>Guy Harrison</cp:lastModifiedBy>
  <cp:revision>330</cp:revision>
  <dcterms:created xsi:type="dcterms:W3CDTF">2019-04-18T03:57:39Z</dcterms:created>
  <dcterms:modified xsi:type="dcterms:W3CDTF">2019-05-06T22:31:44Z</dcterms:modified>
</cp:coreProperties>
</file>